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3"/>
  </p:notesMasterIdLst>
  <p:handoutMasterIdLst>
    <p:handoutMasterId r:id="rId134"/>
  </p:handoutMasterIdLst>
  <p:sldIdLst>
    <p:sldId id="1672" r:id="rId5"/>
    <p:sldId id="1901" r:id="rId6"/>
    <p:sldId id="1916" r:id="rId7"/>
    <p:sldId id="1903" r:id="rId8"/>
    <p:sldId id="1963" r:id="rId9"/>
    <p:sldId id="1952" r:id="rId10"/>
    <p:sldId id="1979" r:id="rId11"/>
    <p:sldId id="1953" r:id="rId12"/>
    <p:sldId id="1980" r:id="rId13"/>
    <p:sldId id="1954" r:id="rId14"/>
    <p:sldId id="1955" r:id="rId15"/>
    <p:sldId id="1981" r:id="rId16"/>
    <p:sldId id="1998" r:id="rId17"/>
    <p:sldId id="1957" r:id="rId18"/>
    <p:sldId id="1956" r:id="rId19"/>
    <p:sldId id="1964" r:id="rId20"/>
    <p:sldId id="1959" r:id="rId21"/>
    <p:sldId id="1983" r:id="rId22"/>
    <p:sldId id="1982" r:id="rId23"/>
    <p:sldId id="1984" r:id="rId24"/>
    <p:sldId id="1985" r:id="rId25"/>
    <p:sldId id="1960" r:id="rId26"/>
    <p:sldId id="1965" r:id="rId27"/>
    <p:sldId id="1994" r:id="rId28"/>
    <p:sldId id="1837" r:id="rId29"/>
    <p:sldId id="1966" r:id="rId30"/>
    <p:sldId id="1829" r:id="rId31"/>
    <p:sldId id="1830" r:id="rId32"/>
    <p:sldId id="1728" r:id="rId33"/>
    <p:sldId id="1738" r:id="rId34"/>
    <p:sldId id="1911" r:id="rId35"/>
    <p:sldId id="1912" r:id="rId36"/>
    <p:sldId id="1742" r:id="rId37"/>
    <p:sldId id="1743" r:id="rId38"/>
    <p:sldId id="1744" r:id="rId39"/>
    <p:sldId id="1909" r:id="rId40"/>
    <p:sldId id="1910" r:id="rId41"/>
    <p:sldId id="1775" r:id="rId42"/>
    <p:sldId id="1749" r:id="rId43"/>
    <p:sldId id="1914" r:id="rId44"/>
    <p:sldId id="1762" r:id="rId45"/>
    <p:sldId id="1779" r:id="rId46"/>
    <p:sldId id="1780" r:id="rId47"/>
    <p:sldId id="1969" r:id="rId48"/>
    <p:sldId id="1936" r:id="rId49"/>
    <p:sldId id="1886" r:id="rId50"/>
    <p:sldId id="1887" r:id="rId51"/>
    <p:sldId id="1992" r:id="rId52"/>
    <p:sldId id="1993" r:id="rId53"/>
    <p:sldId id="1784" r:id="rId54"/>
    <p:sldId id="1880" r:id="rId55"/>
    <p:sldId id="1856" r:id="rId56"/>
    <p:sldId id="1855" r:id="rId57"/>
    <p:sldId id="1785" r:id="rId58"/>
    <p:sldId id="1787" r:id="rId59"/>
    <p:sldId id="1857" r:id="rId60"/>
    <p:sldId id="1862" r:id="rId61"/>
    <p:sldId id="1864" r:id="rId62"/>
    <p:sldId id="1865" r:id="rId63"/>
    <p:sldId id="1866" r:id="rId64"/>
    <p:sldId id="1867" r:id="rId65"/>
    <p:sldId id="1938" r:id="rId66"/>
    <p:sldId id="1869" r:id="rId67"/>
    <p:sldId id="1870" r:id="rId68"/>
    <p:sldId id="1873" r:id="rId69"/>
    <p:sldId id="1871" r:id="rId70"/>
    <p:sldId id="1872" r:id="rId71"/>
    <p:sldId id="1883" r:id="rId72"/>
    <p:sldId id="1882" r:id="rId73"/>
    <p:sldId id="1881" r:id="rId74"/>
    <p:sldId id="1884" r:id="rId75"/>
    <p:sldId id="1790" r:id="rId76"/>
    <p:sldId id="1939" r:id="rId77"/>
    <p:sldId id="1791" r:id="rId78"/>
    <p:sldId id="1792" r:id="rId79"/>
    <p:sldId id="1801" r:id="rId80"/>
    <p:sldId id="1941" r:id="rId81"/>
    <p:sldId id="1878" r:id="rId82"/>
    <p:sldId id="1885" r:id="rId83"/>
    <p:sldId id="1799" r:id="rId84"/>
    <p:sldId id="1970" r:id="rId85"/>
    <p:sldId id="1890" r:id="rId86"/>
    <p:sldId id="1935" r:id="rId87"/>
    <p:sldId id="1971" r:id="rId88"/>
    <p:sldId id="1972" r:id="rId89"/>
    <p:sldId id="1973" r:id="rId90"/>
    <p:sldId id="1974" r:id="rId91"/>
    <p:sldId id="1975" r:id="rId92"/>
    <p:sldId id="1976" r:id="rId93"/>
    <p:sldId id="1895" r:id="rId94"/>
    <p:sldId id="1977" r:id="rId95"/>
    <p:sldId id="1987" r:id="rId96"/>
    <p:sldId id="1995" r:id="rId97"/>
    <p:sldId id="1996" r:id="rId98"/>
    <p:sldId id="1900" r:id="rId99"/>
    <p:sldId id="1997" r:id="rId100"/>
    <p:sldId id="1825" r:id="rId101"/>
    <p:sldId id="1826" r:id="rId102"/>
    <p:sldId id="1946" r:id="rId103"/>
    <p:sldId id="1947" r:id="rId104"/>
    <p:sldId id="1874" r:id="rId105"/>
    <p:sldId id="1967" r:id="rId106"/>
    <p:sldId id="1913" r:id="rId107"/>
    <p:sldId id="1832" r:id="rId108"/>
    <p:sldId id="1768" r:id="rId109"/>
    <p:sldId id="1733" r:id="rId110"/>
    <p:sldId id="1734" r:id="rId111"/>
    <p:sldId id="1735" r:id="rId112"/>
    <p:sldId id="1942" r:id="rId113"/>
    <p:sldId id="1763" r:id="rId114"/>
    <p:sldId id="1919" r:id="rId115"/>
    <p:sldId id="1840" r:id="rId116"/>
    <p:sldId id="1988" r:id="rId117"/>
    <p:sldId id="1989" r:id="rId118"/>
    <p:sldId id="1990" r:id="rId119"/>
    <p:sldId id="1944" r:id="rId120"/>
    <p:sldId id="1991" r:id="rId121"/>
    <p:sldId id="1902" r:id="rId122"/>
    <p:sldId id="1782" r:id="rId123"/>
    <p:sldId id="1854" r:id="rId124"/>
    <p:sldId id="1788" r:id="rId125"/>
    <p:sldId id="1945" r:id="rId126"/>
    <p:sldId id="1793" r:id="rId127"/>
    <p:sldId id="1794" r:id="rId128"/>
    <p:sldId id="1795" r:id="rId129"/>
    <p:sldId id="1796" r:id="rId130"/>
    <p:sldId id="1879" r:id="rId131"/>
    <p:sldId id="1800" r:id="rId13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e Kuzel" initials="KK" lastIdx="73" clrIdx="4">
    <p:extLst>
      <p:ext uri="{19B8F6BF-5375-455C-9EA6-DF929625EA0E}">
        <p15:presenceInfo xmlns:p15="http://schemas.microsoft.com/office/powerpoint/2012/main" userId="S-1-5-21-2127521184-1604012920-1887927527-22427451" providerId="AD"/>
      </p:ext>
    </p:extLst>
  </p:cmAuthor>
  <p:cmAuthor id="5" name="Caitlin McCabe" initials="CM" lastIdx="2" clrIdx="5">
    <p:extLst>
      <p:ext uri="{19B8F6BF-5375-455C-9EA6-DF929625EA0E}">
        <p15:presenceInfo xmlns:p15="http://schemas.microsoft.com/office/powerpoint/2012/main" userId="S-1-5-21-124525095-708259637-1543119021-937394" providerId="AD"/>
      </p:ext>
    </p:extLst>
  </p:cmAuthor>
  <p:cmAuthor id="6" name="Zhehuai Chen" initials="ZC" lastIdx="1" clrIdx="6">
    <p:extLst>
      <p:ext uri="{19B8F6BF-5375-455C-9EA6-DF929625EA0E}">
        <p15:presenceInfo xmlns:p15="http://schemas.microsoft.com/office/powerpoint/2012/main" userId="S-1-5-21-2127521184-1604012920-1887927527-26462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7"/>
    <a:srgbClr val="000000"/>
    <a:srgbClr val="F8F8F8"/>
    <a:srgbClr val="242124"/>
    <a:srgbClr val="3B539E"/>
    <a:srgbClr val="BFBFBF"/>
    <a:srgbClr val="002050"/>
    <a:srgbClr val="FFFFFF"/>
    <a:srgbClr val="00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80074" autoAdjust="0"/>
  </p:normalViewPr>
  <p:slideViewPr>
    <p:cSldViewPr>
      <p:cViewPr varScale="1">
        <p:scale>
          <a:sx n="56" d="100"/>
          <a:sy n="56" d="100"/>
        </p:scale>
        <p:origin x="1380"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8" d="100"/>
        <a:sy n="48" d="100"/>
      </p:scale>
      <p:origin x="0" y="-4982"/>
    </p:cViewPr>
  </p:sorterViewPr>
  <p:notesViewPr>
    <p:cSldViewPr showGuides="1">
      <p:cViewPr varScale="1">
        <p:scale>
          <a:sx n="83" d="100"/>
          <a:sy n="83" d="100"/>
        </p:scale>
        <p:origin x="23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13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字形</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词语</a:t>
          </a: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词语</a:t>
          </a:r>
        </a:p>
      </dsp:txBody>
      <dsp:txXfrm>
        <a:off x="6227535" y="874320"/>
        <a:ext cx="2539185" cy="9876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latin typeface="Segoe UI" pitchFamily="34" charset="0"/>
              </a:rPr>
              <a:t>3/15/2019 7:47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EEC551-8CDA-4EB6-89BB-2A86C9F091C8}" type="datetime8">
              <a:rPr lang="en-US" smtClean="0"/>
              <a:t>3/15/2019 7:41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0999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105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由帧级别准则，即最大化每一帧正确分类的概率</a:t>
            </a:r>
            <a:endParaRPr lang="en-US" altLang="zh-CN" dirty="0"/>
          </a:p>
          <a:p>
            <a:r>
              <a:rPr lang="zh-CN" altLang="en-US" dirty="0"/>
              <a:t>修改为序列级准则；这里我们考虑语音识别基本公式；所以展开为这一项，并结合声学，语言模型联合优化，使得序列后验概率最大化</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7:55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1313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由帧级别准则，即最大化每一帧正确分类的概率</a:t>
            </a:r>
            <a:endParaRPr lang="en-US" altLang="zh-CN" dirty="0"/>
          </a:p>
          <a:p>
            <a:r>
              <a:rPr lang="zh-CN" altLang="en-US" dirty="0"/>
              <a:t>修改为序列级准则；这里我们考虑语音识别基本公式；所以展开为这一项，并结合声学，语言模型联合优化，使得序列后验概率最大化</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7:55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91101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一方面是性能和速度的问题</a:t>
            </a:r>
            <a:endParaRPr lang="en-US" altLang="zh-CN" dirty="0"/>
          </a:p>
          <a:p>
            <a:r>
              <a:rPr lang="zh-CN" altLang="en-US" dirty="0"/>
              <a:t>另一方面是在非传统任务中研究不充分，比如下面两方面</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3120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另一类思路是直接使用鉴别性序列模型，给定特征序列，直接预测输出序列，比如</a:t>
            </a:r>
            <a:r>
              <a:rPr lang="en-US" altLang="zh-CN" dirty="0"/>
              <a:t>CTC</a:t>
            </a:r>
            <a:r>
              <a:rPr lang="zh-CN" altLang="en-US" dirty="0"/>
              <a:t>就是其中的代表</a:t>
            </a:r>
            <a:endParaRPr lang="en-US" altLang="zh-CN" dirty="0"/>
          </a:p>
          <a:p>
            <a:r>
              <a:rPr lang="zh-CN" altLang="en-US" dirty="0"/>
              <a:t>这类方法的缺点包括：。。</a:t>
            </a:r>
            <a:endParaRPr lang="en-US" altLang="zh-CN" dirty="0"/>
          </a:p>
          <a:p>
            <a:r>
              <a:rPr lang="zh-CN" altLang="en-US" dirty="0"/>
              <a:t>我们将在后面继续展开</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8529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实际语音识别系统中，我们根据全概率公式，将其拆成多个部分分别建模</a:t>
            </a:r>
            <a:endParaRPr lang="en-US" altLang="zh-CN" dirty="0"/>
          </a:p>
          <a:p>
            <a:r>
              <a:rPr lang="zh-CN" altLang="en-US" dirty="0"/>
              <a:t>在测试阶段，需要由解码器来结合各部分进行推理搜索得到结果</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35781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包括很多流派</a:t>
            </a:r>
            <a:endParaRPr lang="en-US" altLang="zh-CN" dirty="0"/>
          </a:p>
          <a:p>
            <a:r>
              <a:rPr lang="zh-CN" altLang="en-US" dirty="0"/>
              <a:t>从网络生成上分为</a:t>
            </a:r>
            <a:endParaRPr lang="en-US" altLang="zh-CN" dirty="0"/>
          </a:p>
          <a:p>
            <a:r>
              <a:rPr lang="zh-CN" altLang="en-US" dirty="0"/>
              <a:t>从搜索</a:t>
            </a:r>
            <a:endParaRPr lang="en-US" altLang="zh-CN" dirty="0"/>
          </a:p>
          <a:p>
            <a:r>
              <a:rPr lang="zh-CN" altLang="en-US" dirty="0"/>
              <a:t>从解码过程上</a:t>
            </a:r>
            <a:endParaRPr lang="en-US" altLang="zh-CN" dirty="0"/>
          </a:p>
          <a:p>
            <a:r>
              <a:rPr lang="zh-CN" altLang="en-US" dirty="0"/>
              <a:t>我们的是</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5325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8:05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8195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这是一个动态规划算法，针对每个状态，我们只保留最优的可以到达这个状态的序列</a:t>
            </a:r>
            <a:endParaRPr lang="en-US" altLang="zh-CN" dirty="0"/>
          </a:p>
          <a:p>
            <a:r>
              <a:rPr lang="zh-CN" altLang="en-US" dirty="0"/>
              <a:t>比如这张图，只保留蓝色边中的一条</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00370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2239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is the first stage of the human machine interaction. Its outputs are always followed by spoken </a:t>
            </a:r>
            <a:r>
              <a:rPr lang="en-US" altLang="zh-CN" dirty="0" err="1"/>
              <a:t>lang</a:t>
            </a:r>
            <a:r>
              <a:rPr lang="en-US" altLang="zh-CN" dirty="0"/>
              <a:t> understanding.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73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我们罗列出了语音识别解码的一些传统研究点，但缺点包括</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5255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刚刚我们已经介绍了这种传统序列鉴别性训练方法，它使用了序列级的准则</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75139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无词图鉴别性训练的改进是将逐句的词图修改为统一共享的裁剪后的语言模型</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959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而我们想将它应用到另一类更困难的任务中</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8410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assume label sequences are </a:t>
            </a:r>
            <a:r>
              <a:rPr lang="en-US" altLang="zh-CN" dirty="0" err="1"/>
              <a:t>indep</a:t>
            </a:r>
            <a:r>
              <a:rPr lang="en-US" altLang="zh-CN" dirty="0"/>
              <a:t> with each other, like this</a:t>
            </a:r>
          </a:p>
          <a:p>
            <a:r>
              <a:rPr lang="en-US" altLang="zh-CN" dirty="0"/>
              <a:t>then there is a problem about label assignment, 【how to assign labels belonging the same speaker together】. else we will get these kinds of errors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12020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我们的基线系统由多级神经网络组成，它输入混合语音，输出两个分离之后的语音识别结果，并与两个原始标注序列进行比对</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31791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 in cocktail party prob, we change the frame lev CE to seq level disc tr crit. One explicit diff is here we have multi outputs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41408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这里，我们在框架上采用前面说的序列鉴别性训练，因此有如下公式</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75154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prob is how we generate lattice. as the permutation will change during the model training, we have to regenerate lattice once the </a:t>
            </a:r>
            <a:r>
              <a:rPr lang="en-US" altLang="zh-CN" dirty="0" err="1"/>
              <a:t>permu</a:t>
            </a:r>
            <a:r>
              <a:rPr lang="en-US" altLang="zh-CN" dirty="0"/>
              <a:t> is changed. Otherwise the quality of lattice is bad. We solve this prob by the lattice-free framework proposed by Daniel Povey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51032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 is </a:t>
            </a:r>
            <a:r>
              <a:rPr lang="en-US" altLang="zh-CN" dirty="0" err="1"/>
              <a:t>te</a:t>
            </a:r>
            <a:r>
              <a:rPr lang="en-US" altLang="zh-CN" dirty="0"/>
              <a:t> most important. i.e. normal lattice does not contain these two errors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50864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183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搜索空间不包含这两类任务相关的错误，那么分母项将会估计过低，使得整体概率估计过高，因此经过训练后，模型将更容易产生右侧这样的错误</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84610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simpest</a:t>
            </a:r>
            <a:r>
              <a:rPr lang="en-US" altLang="zh-CN" dirty="0"/>
              <a:t> way to solve this is by </a:t>
            </a:r>
            <a:r>
              <a:rPr lang="en-US" altLang="zh-CN" dirty="0" err="1"/>
              <a:t>artifi</a:t>
            </a:r>
            <a:r>
              <a:rPr lang="en-US" altLang="zh-CN" dirty="0"/>
              <a:t> swap some words in the language model in denominator</a:t>
            </a:r>
          </a:p>
          <a:p>
            <a:r>
              <a:rPr lang="en-US" altLang="zh-CN" dirty="0"/>
              <a:t>however of course it is inefficient as we cannot model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1526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method by changing the denominator term in the formula</a:t>
            </a:r>
          </a:p>
          <a:p>
            <a:r>
              <a:rPr lang="en-US" altLang="zh-CN" dirty="0"/>
              <a:t>here we make the seq we are optimized as U1, and the other speech from another speaker is U2. then we penalize in </a:t>
            </a:r>
            <a:r>
              <a:rPr lang="en-US" altLang="zh-CN" dirty="0" err="1"/>
              <a:t>deno</a:t>
            </a:r>
            <a:r>
              <a:rPr lang="en-US" altLang="zh-CN" dirty="0"/>
              <a:t> both the normal ASR errors, and also the U2 from another speaker.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252263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add another term in the </a:t>
            </a:r>
            <a:r>
              <a:rPr lang="en-US" altLang="zh-CN" dirty="0" err="1"/>
              <a:t>deno</a:t>
            </a:r>
            <a:r>
              <a:rPr lang="en-US" altLang="zh-CN" dirty="0"/>
              <a:t> here. It can solve this prob well</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8991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我们借鉴</a:t>
            </a:r>
            <a:r>
              <a:rPr lang="en-US" altLang="zh-CN" dirty="0" err="1"/>
              <a:t>bMMI</a:t>
            </a:r>
            <a:r>
              <a:rPr lang="zh-CN" altLang="en-US" dirty="0"/>
              <a:t>的思想，也将另一个</a:t>
            </a:r>
            <a:r>
              <a:rPr lang="en-US" altLang="zh-CN" dirty="0"/>
              <a:t>stream</a:t>
            </a:r>
            <a:r>
              <a:rPr lang="zh-CN" altLang="en-US" dirty="0"/>
              <a:t>的输出当做一种错误进行增强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39499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我们的系统包括了一系列的改进，今天我们只集中在刚刚讨论的序列建模上</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04467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 sw_4484_A_125400000_275200000_sw_4560_A_1298300000_1453400000</a:t>
            </a:r>
          </a:p>
          <a:p>
            <a:r>
              <a:rPr lang="en-US" dirty="0"/>
              <a:t>M-F sw_4520_B_735100000_882700000_sw_4543_B_0_148200000</a:t>
            </a:r>
          </a:p>
          <a:p>
            <a:r>
              <a:rPr lang="en-US" dirty="0"/>
              <a:t>M-M</a:t>
            </a:r>
            <a:r>
              <a:rPr lang="en-US" baseline="0" dirty="0"/>
              <a:t> </a:t>
            </a:r>
            <a:r>
              <a:rPr lang="en-US" dirty="0"/>
              <a:t>sw_4520_B_1659700000_1804200000_sw_4537_B_2288500000_2434400000</a:t>
            </a:r>
          </a:p>
          <a:p>
            <a:r>
              <a:rPr lang="en-US" dirty="0"/>
              <a:t>M-M sw_4601_A_2244300000_2388200000_sw_4560_A_997300000_1141500000</a:t>
            </a:r>
          </a:p>
          <a:p>
            <a:r>
              <a:rPr lang="en-US" dirty="0"/>
              <a:t>F-F sw_4776_A_385900000_525700000_sw_4854_B_475700000_615900000</a:t>
            </a:r>
          </a:p>
          <a:p>
            <a:r>
              <a:rPr lang="en-US" dirty="0"/>
              <a:t>\\jdroppo-z820\hpv\data_prep\eval2000-sorted_overlapped\WAV</a:t>
            </a:r>
          </a:p>
          <a:p>
            <a:endParaRPr lang="en-US" dirty="0"/>
          </a:p>
          <a:p>
            <a:r>
              <a:rPr lang="en-US" dirty="0"/>
              <a:t>REDMOND.t-zhehch@GCRGDL106:/msr-hdp-gw0015/Scratch/</a:t>
            </a:r>
            <a:r>
              <a:rPr lang="en-US" dirty="0" err="1"/>
              <a:t>jdroppo</a:t>
            </a:r>
            <a:r>
              <a:rPr lang="en-US" dirty="0"/>
              <a:t>/t-</a:t>
            </a:r>
            <a:r>
              <a:rPr lang="en-US" dirty="0" err="1"/>
              <a:t>zhehch</a:t>
            </a:r>
            <a:r>
              <a:rPr lang="en-US" dirty="0"/>
              <a:t>/decode$ bash get_hyps.sh &gt; csv/exp.txt</a:t>
            </a:r>
          </a:p>
          <a:p>
            <a:endParaRPr lang="en-US" dirty="0"/>
          </a:p>
          <a:p>
            <a:r>
              <a:rPr lang="en-US" dirty="0" err="1"/>
              <a:t>awk</a:t>
            </a:r>
            <a:r>
              <a:rPr lang="en-US" dirty="0"/>
              <a:t> -v </a:t>
            </a:r>
            <a:r>
              <a:rPr lang="en-US" dirty="0" err="1"/>
              <a:t>dn</a:t>
            </a:r>
            <a:r>
              <a:rPr lang="en-US" dirty="0"/>
              <a:t>=10000000 -v </a:t>
            </a:r>
            <a:r>
              <a:rPr lang="en-US" dirty="0" err="1"/>
              <a:t>na</a:t>
            </a:r>
            <a:r>
              <a:rPr lang="en-US" dirty="0"/>
              <a:t>=sw_4520_B_1659700000_1804200000_sw_4537_B_2288500000_2434400000 'function </a:t>
            </a:r>
            <a:r>
              <a:rPr lang="en-US" dirty="0" err="1"/>
              <a:t>gn</a:t>
            </a:r>
            <a:r>
              <a:rPr lang="en-US" dirty="0"/>
              <a:t>(</a:t>
            </a:r>
            <a:r>
              <a:rPr lang="en-US" dirty="0" err="1"/>
              <a:t>nai,ad</a:t>
            </a:r>
            <a:r>
              <a:rPr lang="en-US" dirty="0"/>
              <a:t>){split(</a:t>
            </a:r>
            <a:r>
              <a:rPr lang="en-US" dirty="0" err="1"/>
              <a:t>nai,a</a:t>
            </a:r>
            <a:r>
              <a:rPr lang="en-US" dirty="0"/>
              <a:t>,"_");</a:t>
            </a:r>
            <a:r>
              <a:rPr lang="en-US" dirty="0" err="1"/>
              <a:t>ur</a:t>
            </a:r>
            <a:r>
              <a:rPr lang="en-US" dirty="0"/>
              <a:t>=a[1+ad]"_"a[2+ad]" "a[3+ad]" "a[1+ad]"_"a[2+ad]"_"a[3+ad]" "a[4+ad]/</a:t>
            </a:r>
            <a:r>
              <a:rPr lang="en-US" dirty="0" err="1"/>
              <a:t>dn</a:t>
            </a:r>
            <a:r>
              <a:rPr lang="en-US" dirty="0"/>
              <a:t>" "a[5+ad]/</a:t>
            </a:r>
            <a:r>
              <a:rPr lang="en-US" dirty="0" err="1"/>
              <a:t>dn;return</a:t>
            </a:r>
            <a:r>
              <a:rPr lang="en-US" dirty="0"/>
              <a:t> </a:t>
            </a:r>
            <a:r>
              <a:rPr lang="en-US" dirty="0" err="1"/>
              <a:t>ur</a:t>
            </a:r>
            <a:r>
              <a:rPr lang="en-US" dirty="0"/>
              <a:t>}BEGIN{u1=</a:t>
            </a:r>
            <a:r>
              <a:rPr lang="en-US" dirty="0" err="1"/>
              <a:t>gn</a:t>
            </a:r>
            <a:r>
              <a:rPr lang="en-US" dirty="0"/>
              <a:t>(na,0);u2=</a:t>
            </a:r>
            <a:r>
              <a:rPr lang="en-US" dirty="0" err="1"/>
              <a:t>gn</a:t>
            </a:r>
            <a:r>
              <a:rPr lang="en-US" dirty="0"/>
              <a:t>(na,5);}NR==FNR{if($3==</a:t>
            </a:r>
            <a:r>
              <a:rPr lang="en-US" dirty="0" err="1"/>
              <a:t>pr</a:t>
            </a:r>
            <a:r>
              <a:rPr lang="en-US" dirty="0"/>
              <a:t>){n++}else{</a:t>
            </a:r>
            <a:r>
              <a:rPr lang="en-US" dirty="0" err="1"/>
              <a:t>pr</a:t>
            </a:r>
            <a:r>
              <a:rPr lang="en-US" dirty="0"/>
              <a:t>=$3;n=0}if ($0~u1||$0~u2){</a:t>
            </a:r>
            <a:r>
              <a:rPr lang="en-US" dirty="0" err="1"/>
              <a:t>printf</a:t>
            </a:r>
            <a:r>
              <a:rPr lang="en-US" dirty="0"/>
              <a:t> "%s-%03i\n",</a:t>
            </a:r>
            <a:r>
              <a:rPr lang="en-US" dirty="0" err="1"/>
              <a:t>tolower</a:t>
            </a:r>
            <a:r>
              <a:rPr lang="en-US" dirty="0"/>
              <a:t>($3),n}}' </a:t>
            </a:r>
            <a:r>
              <a:rPr lang="en-US" dirty="0" err="1"/>
              <a:t>score_tmp</a:t>
            </a:r>
            <a:r>
              <a:rPr lang="en-US" dirty="0"/>
              <a:t>/refs/hub5e00.english.000405.stm | </a:t>
            </a:r>
            <a:r>
              <a:rPr lang="en-US" dirty="0" err="1"/>
              <a:t>awk</a:t>
            </a:r>
            <a:r>
              <a:rPr lang="en-US" dirty="0"/>
              <a:t> 'NR==FNR{a[FNR]=$0;}NR!=FNR{if ($0~"id: "){if ($0~a[1]||$0~a[2]){p=1}else{p=0}}if (p==1){print}}' - </a:t>
            </a:r>
            <a:r>
              <a:rPr lang="en-US" dirty="0" err="1"/>
              <a:t>rsts</a:t>
            </a:r>
            <a:r>
              <a:rPr lang="en-US" dirty="0"/>
              <a:t>/application_1498589312003_8256.cnn.cnn.lfmmi2.nb0.3.dnn.24.150.dnn.11.0_fmix80/ac.0.067/final/</a:t>
            </a:r>
            <a:r>
              <a:rPr lang="en-US" dirty="0" err="1"/>
              <a:t>rearrange.mlf.ctm.pra</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00162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r>
              <a:rPr lang="en-US" altLang="zh-CN" dirty="0"/>
              <a:t>Usually, the latter process 【】 takes over 50% of the time</a:t>
            </a:r>
          </a:p>
          <a:p>
            <a:r>
              <a:rPr lang="en-US" altLang="zh-CN" dirty="0"/>
              <a:t>and this work achieves a significant speedup on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20554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idea is to reduce the search comp by end-to-end modeling</a:t>
            </a:r>
          </a:p>
          <a:p>
            <a:r>
              <a:rPr lang="en-US" altLang="zh-CN" dirty="0"/>
              <a:t>namely, if we can model the word sequence directly instead of modeling the phone sequence, e.g. we directly model the word "car", then we can reduce the search complexity from phone sequence to word sequence. </a:t>
            </a:r>
          </a:p>
          <a:p>
            <a:r>
              <a:rPr lang="en-US" altLang="zh-CN" dirty="0"/>
              <a:t>//Meanwhile, if we can change to model the character, e.g. we model C A R here, then the search complexity from C A R to CAR is also greatly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099401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we keep the search complexity unchanged, but we accelerate the search speed by parallel computing. </a:t>
            </a:r>
          </a:p>
          <a:p>
            <a:r>
              <a:rPr lang="en-US" altLang="zh-CN" dirty="0"/>
              <a:t>here the problem is to find the best path in a graph. We change this serial algorithm to parallel algorithm</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19221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主要研究声学模型的序列建模，以及解码搜索算法</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40625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我们刚刚已经讨论的搜索解码的任务是从图中找到最优路径</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6624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同时我们需要将很多可能性保留在词图上，它可以应用到很多场合中</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364727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Parallel computing utilizes a large number of units to parallelize the computation</a:t>
            </a:r>
          </a:p>
          <a:p>
            <a:r>
              <a:rPr lang="en-US" altLang="zh-CN" dirty="0"/>
              <a:t>The matrix calculation and sequence batching are common to be sped up by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51311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how to parallelize (</a:t>
            </a:r>
            <a:r>
              <a:rPr lang="en-US" altLang="zh-CN" dirty="0" err="1"/>
              <a:t>pærəlelaɪz</a:t>
            </a:r>
            <a:r>
              <a:rPr lang="en-US" altLang="zh-CN" dirty="0"/>
              <a:t>) the best path search algorithm is uncertain.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28069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framework is parallel in the following 3 levels. first is future level. We search each out-going arcs, e.g. b c d【】 each with a separate GPU thread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325049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parallelize different histories. e.g. 3 and 2 can be processed by separate GPU threads.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86529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Moreoever</a:t>
            </a:r>
            <a:r>
              <a:rPr lang="en-US" altLang="zh-CN" dirty="0"/>
              <a:t>, different utterances can be processed with separate GPU kernels.</a:t>
            </a:r>
          </a:p>
          <a:p>
            <a:r>
              <a:rPr lang="en-US" altLang="zh-CN" dirty="0"/>
              <a:t>All these 3 levels, future, history, utterance, can be combined together.</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520802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problem we need to solve is token recomb</a:t>
            </a:r>
          </a:p>
          <a:p>
            <a:r>
              <a:rPr lang="en-US" altLang="zh-CN" dirty="0"/>
              <a:t>The formula of Viterbi (VI TER BI) decoding is as formula 1. We combine 3 parts of knowledge to get the best path in the graph【】. </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88651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physical meaning of the max operation is as this figure. In each state, we remain only the best path to this state, which makes arcs in the WFST dependent with each other. Thus it is a serial algorithm</a:t>
            </a:r>
          </a:p>
          <a:p>
            <a:r>
              <a:rPr lang="en-US" altLang="zh-CN" dirty="0"/>
              <a:t>to change the serial </a:t>
            </a:r>
            <a:r>
              <a:rPr lang="en-US" altLang="zh-CN" dirty="0" err="1"/>
              <a:t>alg</a:t>
            </a:r>
            <a:r>
              <a:rPr lang="en-US" altLang="zh-CN" dirty="0"/>
              <a:t> to parallel </a:t>
            </a:r>
            <a:r>
              <a:rPr lang="en-US" altLang="zh-CN" dirty="0" err="1"/>
              <a:t>alg</a:t>
            </a:r>
            <a:r>
              <a:rPr lang="en-US" altLang="zh-CN" dirty="0"/>
              <a:t>, namely we make the search of 2 to 3 and 1 to 3 together, we need a thread sync in the state 3, to remain only the best one before continuing. Thus we abstract the max in the formula as a sync operation in the parallel computing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673470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and unified solution with only one single atomic operation. An atomic operation do both comparison and store the maximum value to the address【】. And it is thread safe. Let's see an example.</a:t>
            </a:r>
          </a:p>
          <a:p>
            <a:r>
              <a:rPr lang="en-US" altLang="zh-CN" dirty="0"/>
              <a:t>for each arc, we have a score and its arc id, we pack them together.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3538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与右图一一对应</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92611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exp, we have 4 in-going arcs, starting from arc 1. we packs score and arc id together. call an atomic operation.  after that, the value of the state will be replaced by the pack value of arc 1, because the score is stored in the higher bits【】.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437639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arc 2 and arc 4 are processed in parallel. But the atomic operation here </a:t>
            </a:r>
            <a:r>
              <a:rPr lang="en-US" altLang="zh-CN" dirty="0" err="1"/>
              <a:t>garrentees</a:t>
            </a:r>
            <a:r>
              <a:rPr lang="en-US" altLang="zh-CN" dirty="0"/>
              <a:t> that the final result is the best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848974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updating, we have both the best score and the arc id it comes from. </a:t>
            </a:r>
          </a:p>
          <a:p>
            <a:r>
              <a:rPr lang="en-US" altLang="zh-CN" dirty="0"/>
              <a:t>And the whole algorithm is just like this example. for each thread, we pack the value, and then do an atomic operation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423914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problem is load imbalance. </a:t>
            </a:r>
          </a:p>
          <a:p>
            <a:r>
              <a:rPr lang="en-US" altLang="zh-CN" dirty="0"/>
              <a:t>e.g. there are 3 arcs out-going from state 1 and 2 arcs out-going from state 7. So we should allocate thread to arcs and states appropriately, else we will WAIT for some states, e.g. state 1, while other threads have finished processing, e.g. state 7.</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00113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solve this problem by firstly allocate 32 threads to each group and now we have many groups, for exp, 2. And we need to allocate a state to each group. It is done by an atomic operation on the token index</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5271874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group 0 gets the token 0 at state 2</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757850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group 1 get token 1 in state 1</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343135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after allocating the index, group 0 and group 1 are working separately.  e.g. thread 0 from group 0 process the arc from state 2 to state 3, and thread 1 process arc 2 to 6</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679923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out-going arcs are processed, group 0 will request another token index</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510402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group 1 is finished. it will also request another token index separately</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93881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907015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both groups finish in the same time, the atomic operation still </a:t>
            </a:r>
            <a:r>
              <a:rPr lang="en-US" altLang="zh-CN" dirty="0" err="1"/>
              <a:t>garrentees</a:t>
            </a:r>
            <a:r>
              <a:rPr lang="en-US" altLang="zh-CN" dirty="0"/>
              <a:t> each index is allocated to a single group</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28125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a:t>
            </a:r>
          </a:p>
          <a:p>
            <a:r>
              <a:rPr lang="en-US" altLang="zh-CN" dirty="0"/>
              <a:t>Xx is xx</a:t>
            </a:r>
          </a:p>
          <a:p>
            <a:r>
              <a:rPr lang="en-US" altLang="zh-CN" dirty="0"/>
              <a:t>so</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692568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whole algorithm is as this example. it is based on atomic operation and group </a:t>
            </a:r>
            <a:r>
              <a:rPr lang="en-US" altLang="zh-CN" dirty="0" err="1"/>
              <a:t>broacasting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6966608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a:t>
            </a:r>
            <a:r>
              <a:rPr lang="en-US" altLang="zh-CN" dirty="0"/>
              <a:t>Say more </a:t>
            </a:r>
            <a:r>
              <a:rPr lang="zh-CN" altLang="en-US" dirty="0"/>
              <a:t>）</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The 3</a:t>
            </a:r>
            <a:r>
              <a:rPr lang="en-US" altLang="zh-CN" baseline="30000" dirty="0"/>
              <a:t>rd</a:t>
            </a:r>
            <a:r>
              <a:rPr lang="en-US" altLang="zh-CN" dirty="0"/>
              <a:t> prob we need to solve is </a:t>
            </a:r>
            <a:r>
              <a:rPr lang="en-US" altLang="zh-CN" dirty="0" err="1"/>
              <a:t>lat</a:t>
            </a:r>
            <a:r>
              <a:rPr lang="en-US" altLang="zh-CN" dirty="0"/>
              <a:t> proc </a:t>
            </a:r>
          </a:p>
          <a:p>
            <a:r>
              <a:rPr lang="en-US" altLang="zh-CN" dirty="0"/>
              <a:t>Overall speaking, the exact </a:t>
            </a:r>
            <a:r>
              <a:rPr lang="en-US" altLang="zh-CN" dirty="0" err="1"/>
              <a:t>lat</a:t>
            </a:r>
            <a:r>
              <a:rPr lang="en-US" altLang="zh-CN" dirty="0"/>
              <a:t> algorithm proposed by Daniel Povey can be fully parallelized in GPU </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249300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experiments are conducted on </a:t>
            </a:r>
            <a:r>
              <a:rPr lang="en-US" altLang="zh-CN" dirty="0" err="1"/>
              <a:t>swtichboard</a:t>
            </a:r>
            <a:r>
              <a:rPr lang="en-US" altLang="zh-CN" dirty="0"/>
              <a:t>. We will quickly go over this part. For more details, please come to our oral session, and the details of GPU optimization can be referred to our source code.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003571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CPU and GPU decoder firstly shows that they have the same performance both in 1-best and lattice quality. Notably, the lattice quality is verified by rescoring, oracle WER and confidence measure</a:t>
            </a:r>
          </a:p>
          <a:p>
            <a:r>
              <a:rPr lang="en-US" altLang="zh-CN" dirty="0"/>
              <a:t>recalling that lattice is important for most of the ASR modules</a:t>
            </a:r>
          </a:p>
          <a:p>
            <a:r>
              <a:rPr lang="en-US" altLang="zh-CN" dirty="0"/>
              <a:t>Based on the same </a:t>
            </a:r>
            <a:r>
              <a:rPr lang="en-US" altLang="zh-CN" dirty="0" err="1"/>
              <a:t>pef</a:t>
            </a:r>
            <a:r>
              <a:rPr lang="en-US" altLang="zh-CN" dirty="0"/>
              <a:t>, this framework can speed up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0004656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same performance, our 3-level parallelism achieve 34 times speedup</a:t>
            </a:r>
          </a:p>
          <a:p>
            <a:r>
              <a:rPr lang="en-US" altLang="zh-CN" dirty="0"/>
              <a:t>And our new number is over 50 times by better GPU optimization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755447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a:t>
            </a:r>
            <a:r>
              <a:rPr lang="en-US" altLang="zh-CN" dirty="0" err="1"/>
              <a:t>utt</a:t>
            </a:r>
            <a:r>
              <a:rPr lang="en-US" altLang="zh-CN" dirty="0"/>
              <a:t> level para comp in CPU, and if we take the price of CPU and GPU into account, the GPU decoder can still save 4x budget. Notably the GPU here is the newest one, thus it’s a little bit expensive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140570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098674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CTC</a:t>
            </a:r>
            <a:r>
              <a:rPr lang="zh-CN" altLang="en-US" dirty="0"/>
              <a:t>就是一类这样的模型，它具有更强的序列建模能力，因为它的每个隐状态都是给定整个输入序列进行预测的。</a:t>
            </a:r>
            <a:endParaRPr lang="en-US" altLang="zh-CN" dirty="0"/>
          </a:p>
          <a:p>
            <a:r>
              <a:rPr lang="zh-CN" altLang="en-US" dirty="0"/>
              <a:t>由于有更好的序列建模能力，</a:t>
            </a:r>
            <a:r>
              <a:rPr lang="en-US" altLang="zh-CN" dirty="0"/>
              <a:t>CTC</a:t>
            </a:r>
            <a:r>
              <a:rPr lang="zh-CN" altLang="en-US" dirty="0"/>
              <a:t>尝试对混淆性进行建模</a:t>
            </a:r>
            <a:endParaRPr lang="en-US" altLang="zh-CN" dirty="0"/>
          </a:p>
          <a:p>
            <a:r>
              <a:rPr lang="zh-CN" altLang="en-US" dirty="0"/>
              <a:t>在</a:t>
            </a:r>
            <a:r>
              <a:rPr lang="en-US" altLang="zh-CN" dirty="0"/>
              <a:t>HMM</a:t>
            </a:r>
            <a:r>
              <a:rPr lang="zh-CN" altLang="en-US" dirty="0"/>
              <a:t>中，我们用</a:t>
            </a:r>
            <a:r>
              <a:rPr lang="en-US" altLang="zh-CN" dirty="0"/>
              <a:t>5</a:t>
            </a:r>
            <a:r>
              <a:rPr lang="zh-CN" altLang="en-US" dirty="0"/>
              <a:t>个状态来表示一个音素</a:t>
            </a:r>
            <a:endParaRPr lang="en-US" altLang="zh-CN" dirty="0"/>
          </a:p>
          <a:p>
            <a:r>
              <a:rPr lang="en-US" altLang="zh-CN" dirty="0"/>
              <a:t>CTC</a:t>
            </a:r>
            <a:r>
              <a:rPr lang="zh-CN" altLang="en-US" dirty="0"/>
              <a:t>中也包含</a:t>
            </a:r>
            <a:r>
              <a:rPr lang="en-US" altLang="zh-CN" dirty="0"/>
              <a:t>5</a:t>
            </a:r>
            <a:r>
              <a:rPr lang="zh-CN" altLang="en-US" dirty="0"/>
              <a:t>个状态，但其中两个是可跳过的，所以与这个音素建模相关的只有一个状态，而其他部分被</a:t>
            </a:r>
            <a:r>
              <a:rPr lang="en-US" altLang="zh-CN" dirty="0"/>
              <a:t>blank</a:t>
            </a:r>
            <a:r>
              <a:rPr lang="zh-CN" altLang="en-US" dirty="0"/>
              <a:t>所建模</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11397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5716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我们尝试观察</a:t>
            </a:r>
            <a:r>
              <a:rPr lang="en-US" altLang="zh-CN" dirty="0"/>
              <a:t>CTC</a:t>
            </a:r>
            <a:r>
              <a:rPr lang="zh-CN" altLang="en-US" dirty="0"/>
              <a:t>的预测分布。这里的横轴是时间轴，纵轴是概率值</a:t>
            </a:r>
            <a:endParaRPr lang="en-US" altLang="zh-CN" dirty="0"/>
          </a:p>
          <a:p>
            <a:r>
              <a:rPr lang="zh-CN" altLang="en-US" dirty="0"/>
              <a:t>一种颜色表示一个音素</a:t>
            </a:r>
            <a:endParaRPr lang="en-US" altLang="zh-CN" dirty="0"/>
          </a:p>
          <a:p>
            <a:r>
              <a:rPr lang="zh-CN" altLang="en-US" dirty="0"/>
              <a:t>在</a:t>
            </a:r>
            <a:r>
              <a:rPr lang="en-US" altLang="zh-CN" dirty="0"/>
              <a:t>HMM</a:t>
            </a:r>
            <a:r>
              <a:rPr lang="zh-CN" altLang="en-US" dirty="0"/>
              <a:t>中</a:t>
            </a:r>
            <a:r>
              <a:rPr lang="zh-CN" altLang="en-US"/>
              <a:t>一个音素需要</a:t>
            </a:r>
            <a:r>
              <a:rPr lang="zh-CN" altLang="en-US" dirty="0"/>
              <a:t>一条平滑的曲线进行建模，而</a:t>
            </a:r>
            <a:r>
              <a:rPr lang="en-US" altLang="zh-CN" dirty="0"/>
              <a:t>CTC</a:t>
            </a:r>
            <a:r>
              <a:rPr lang="zh-CN" altLang="en-US" dirty="0"/>
              <a:t>则只有一个短暂的尖峰，大多数则是灰色输出，这些输出单元称为</a:t>
            </a:r>
            <a:r>
              <a:rPr lang="en-US" altLang="zh-CN" dirty="0"/>
              <a:t>blank</a:t>
            </a:r>
          </a:p>
          <a:p>
            <a:r>
              <a:rPr lang="zh-CN" altLang="en-US" dirty="0"/>
              <a:t>这些灰色部分没有音素输出，因此没有必要结合语言模型</a:t>
            </a:r>
            <a:endParaRPr lang="en-US" altLang="zh-CN" dirty="0"/>
          </a:p>
          <a:p>
            <a:r>
              <a:rPr lang="zh-CN" altLang="en-US" dirty="0"/>
              <a:t>因此我们尝试提出解码算法来只针对非灰色的部分进行解码</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0624641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我们尝试将逐帧同步修改为标签同步的解码算法。这是逐帧同步的解码公式，它包括声学和语言模型</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9213764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 frame decomposition, here the product is regarding to T frames</a:t>
            </a:r>
          </a:p>
          <a:p>
            <a:r>
              <a:rPr lang="en-US" altLang="zh-CN" dirty="0"/>
              <a:t>the key point is that in FSD the searching iteration is regarding to frames T(in the formula), which means that searching is done during all the long span (in the figure), because phonemic output is along the whole time axis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1563393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PSD, we divide the frames T into 2 parts, firstly blank frames and secondly phonemic frames (in the formula)</a:t>
            </a:r>
          </a:p>
          <a:p>
            <a:r>
              <a:rPr lang="en-US" altLang="zh-CN" dirty="0"/>
              <a:t>and we can prove that the blank frames part can be ignored:</a:t>
            </a:r>
          </a:p>
          <a:p>
            <a:r>
              <a:rPr lang="en-US" altLang="zh-CN" dirty="0"/>
              <a:t>1stly, blank label will not change the output of B</a:t>
            </a:r>
          </a:p>
          <a:p>
            <a:r>
              <a:rPr lang="en-US" altLang="zh-CN" dirty="0"/>
              <a:t>and 2ndly, 【blank frame refers to the frame whose blank posterior is approaching 1】, so we are confirmed it is blank frame</a:t>
            </a:r>
          </a:p>
          <a:p>
            <a:r>
              <a:rPr lang="en-US" altLang="zh-CN" dirty="0"/>
              <a:t>therefore, the probability mass can be ignored because it's almost 1</a:t>
            </a:r>
          </a:p>
          <a:p>
            <a:endParaRPr lang="en-US" altLang="zh-CN" dirty="0"/>
          </a:p>
          <a:p>
            <a:r>
              <a:rPr lang="en-US" altLang="zh-CN" dirty="0"/>
              <a:t>then finally, the search in PSD is transformed to regard to phones J (in the formula),【 which also refers to the peaks (in the figure)】</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8891569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algorithm is quite elegant. in each frame, we decide whether it is blank frame or phoneme frame. if it is blank frame, we just ignore it, if it is phoneme frame, we keep it and do the original </a:t>
            </a:r>
            <a:r>
              <a:rPr lang="en-US" altLang="zh-CN" dirty="0" err="1"/>
              <a:t>viterbi</a:t>
            </a:r>
            <a:r>
              <a:rPr lang="en-US" altLang="zh-CN" dirty="0"/>
              <a:t> decoding. </a:t>
            </a:r>
          </a:p>
          <a:p>
            <a:r>
              <a:rPr lang="en-US" altLang="zh-CN" dirty="0"/>
              <a:t>and </a:t>
            </a:r>
            <a:r>
              <a:rPr lang="en-US" altLang="zh-CN" dirty="0" err="1"/>
              <a:t>phisically</a:t>
            </a:r>
            <a:r>
              <a:rPr lang="en-US" altLang="zh-CN" dirty="0"/>
              <a:t> in the figure, it just refers to the fact that we ignore the blank parts and decode the phoneme parts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245133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我们从图中可以推测将得到很大的加速比，因为搜索区间变少。</a:t>
            </a:r>
            <a:endParaRPr lang="en-US" altLang="zh-CN" dirty="0"/>
          </a:p>
          <a:p>
            <a:r>
              <a:rPr lang="zh-CN" altLang="en-US" dirty="0"/>
              <a:t>而如果我们分析复杂度的话，原来算法的复杂度与句子长度成线性关系，而现在的复杂度与音素的个数有关系</a:t>
            </a:r>
            <a:endParaRPr lang="en-US" altLang="zh-CN" dirty="0"/>
          </a:p>
          <a:p>
            <a:r>
              <a:rPr lang="zh-CN" altLang="en-US" dirty="0"/>
              <a:t>音素个数与句子长度的关系大致是</a:t>
            </a:r>
            <a:r>
              <a:rPr lang="en-US" altLang="zh-CN" dirty="0"/>
              <a:t>1:10</a:t>
            </a:r>
            <a:r>
              <a:rPr lang="zh-CN" altLang="en-US" dirty="0"/>
              <a:t>，所以我们可以取得大幅加速</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858001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3871625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27099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1935230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同时，如果我们将图中这些尖峰部分收集起来，可以表示成这样一张图，称为</a:t>
            </a:r>
            <a:r>
              <a:rPr lang="en-US" altLang="zh-CN" dirty="0"/>
              <a:t>CTC</a:t>
            </a:r>
            <a:r>
              <a:rPr lang="zh-CN" altLang="en-US" dirty="0"/>
              <a:t>音素词图</a:t>
            </a:r>
            <a:endParaRPr lang="en-US" altLang="zh-CN" dirty="0"/>
          </a:p>
          <a:p>
            <a:r>
              <a:rPr lang="zh-CN" altLang="en-US" dirty="0"/>
              <a:t>比方说</a:t>
            </a:r>
            <a:r>
              <a:rPr lang="en-US" altLang="zh-CN" dirty="0"/>
              <a:t>0</a:t>
            </a:r>
            <a:r>
              <a:rPr lang="zh-CN" altLang="en-US" dirty="0"/>
              <a:t>到</a:t>
            </a:r>
            <a:r>
              <a:rPr lang="en-US" altLang="zh-CN" dirty="0"/>
              <a:t>0.4</a:t>
            </a:r>
            <a:r>
              <a:rPr lang="zh-CN" altLang="en-US" dirty="0"/>
              <a:t>秒之间有</a:t>
            </a:r>
            <a:r>
              <a:rPr lang="en-US" altLang="zh-CN" dirty="0" err="1"/>
              <a:t>nsn</a:t>
            </a:r>
            <a:r>
              <a:rPr lang="zh-CN" altLang="en-US" dirty="0"/>
              <a:t>输出，就表示在这里</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04490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在讨论声学建模的工作之前，我们先回顾一下传统的声学建模</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11697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词图质量高，错误率低，这得益于图中的尖峰现象和集中的音素输出</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29246504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这样的音素词图是一种非常紧致的声学表示，在语音识别中具有广泛用途，我们的一系列文章进行了说明</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311996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比如在关键词检测中，我们进行</a:t>
            </a:r>
            <a:r>
              <a:rPr lang="en-US" altLang="zh-CN" dirty="0"/>
              <a:t>CTC</a:t>
            </a:r>
            <a:r>
              <a:rPr lang="zh-CN" altLang="en-US" dirty="0"/>
              <a:t>模型建模，得到</a:t>
            </a:r>
            <a:r>
              <a:rPr lang="en-US" altLang="zh-CN" dirty="0"/>
              <a:t>CTC</a:t>
            </a:r>
            <a:r>
              <a:rPr lang="zh-CN" altLang="en-US" dirty="0"/>
              <a:t>词图</a:t>
            </a:r>
            <a:endParaRPr lang="en-US" altLang="zh-CN" dirty="0"/>
          </a:p>
          <a:p>
            <a:r>
              <a:rPr lang="zh-CN" altLang="en-US" dirty="0"/>
              <a:t>而后对词图设计了模板匹配算法，以便对关键词序列进行寻迹</a:t>
            </a:r>
            <a:endParaRPr lang="en-US" altLang="zh-CN" dirty="0"/>
          </a:p>
          <a:p>
            <a:r>
              <a:rPr lang="zh-CN" altLang="en-US" dirty="0"/>
              <a:t>匹配算法比搜索算法更加鲁棒，能够取得更好的性能</a:t>
            </a:r>
            <a:endParaRPr lang="en-US" altLang="zh-CN" dirty="0"/>
          </a:p>
          <a:p>
            <a:r>
              <a:rPr lang="zh-CN" altLang="en-US" dirty="0"/>
              <a:t>这一应用利用了</a:t>
            </a:r>
            <a:r>
              <a:rPr lang="en-US" altLang="zh-CN" dirty="0"/>
              <a:t>CTC</a:t>
            </a:r>
            <a:r>
              <a:rPr lang="zh-CN" altLang="en-US" dirty="0"/>
              <a:t>词图准确率高和紧致的特点</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9479208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我们通过序列建模方法改进了语音识别的声学建模，在两种任务上分别取得了性能改善</a:t>
            </a:r>
            <a:endParaRPr lang="en-US" altLang="zh-CN" dirty="0"/>
          </a:p>
          <a:p>
            <a:r>
              <a:rPr lang="zh-CN" altLang="en-US" dirty="0"/>
              <a:t>我们对语音识别的搜索解码提出了两种加速思路，它们分别都取得了非常显著的速度提升</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335955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5181924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4181927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74469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calculate errors of all possible </a:t>
            </a:r>
            <a:r>
              <a:rPr lang="en-US" altLang="zh-CN" dirty="0" err="1"/>
              <a:t>assignment【fig</a:t>
            </a:r>
            <a:r>
              <a:rPr lang="en-US" altLang="zh-CN" dirty="0"/>
              <a:t>】</a:t>
            </a:r>
          </a:p>
          <a:p>
            <a:r>
              <a:rPr lang="en-US" altLang="zh-CN" dirty="0"/>
              <a:t>so it's 1 1 2 2 and 1 2 2 1</a:t>
            </a:r>
          </a:p>
          <a:p>
            <a:r>
              <a:rPr lang="en-US" altLang="zh-CN" dirty="0"/>
              <a:t>and then choose the smallest error to do optimization</a:t>
            </a:r>
          </a:p>
          <a:p>
            <a:endParaRPr lang="en-US" altLang="zh-CN" dirty="0"/>
          </a:p>
          <a:p>
            <a:r>
              <a:rPr lang="en-US" altLang="zh-CN" dirty="0"/>
              <a:t>after the training, the model can spontaneously inference the same speaker's words from the same output</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652826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it's a correct </a:t>
            </a:r>
            <a:r>
              <a:rPr lang="en-US" altLang="zh-CN" dirty="0" err="1"/>
              <a:t>critierion</a:t>
            </a:r>
            <a:r>
              <a:rPr lang="en-US" altLang="zh-CN" dirty="0"/>
              <a:t>, the </a:t>
            </a:r>
            <a:r>
              <a:rPr lang="en-US" altLang="zh-CN" dirty="0" err="1"/>
              <a:t>disadv</a:t>
            </a:r>
            <a:r>
              <a:rPr lang="en-US" altLang="zh-CN" dirty="0"/>
              <a:t> of pit includes</a:t>
            </a:r>
          </a:p>
          <a:p>
            <a:r>
              <a:rPr lang="en-US" altLang="zh-CN" dirty="0" err="1"/>
              <a:t>i</a:t>
            </a:r>
            <a:r>
              <a:rPr lang="en-US" altLang="zh-CN" dirty="0"/>
              <a:t>) the model is too complex</a:t>
            </a:r>
          </a:p>
          <a:p>
            <a:r>
              <a:rPr lang="en-US" altLang="zh-CN" dirty="0"/>
              <a:t>ii) it uses a frame-wise criterion to solve a sequence level prob</a:t>
            </a:r>
          </a:p>
          <a:p>
            <a:r>
              <a:rPr lang="en-US" altLang="zh-CN" dirty="0"/>
              <a:t>iii) linguistics is also important in this task</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6272992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series of techniques to improve the system, the red number denotes how much it can be improved. Due to the time limit, we only focus on the discriminative training part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521977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依然保留上面的状态转移概率，而用</a:t>
            </a:r>
            <a:r>
              <a:rPr lang="en-US" altLang="zh-CN" dirty="0" err="1"/>
              <a:t>dnn</a:t>
            </a:r>
            <a:r>
              <a:rPr lang="zh-CN" altLang="en-US" dirty="0"/>
              <a:t>建模状态输出概率</a:t>
            </a:r>
            <a:endParaRPr lang="en-US" altLang="zh-CN"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18193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3/15/2019 7:41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8291798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7:41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586270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e2e </a:t>
            </a:r>
            <a:r>
              <a:rPr lang="en-US" altLang="zh-CN" dirty="0" err="1"/>
              <a:t>sr</a:t>
            </a:r>
            <a:r>
              <a:rPr lang="en-US" altLang="zh-CN" dirty="0"/>
              <a:t> is that, we have ... , so </a:t>
            </a:r>
          </a:p>
          <a:p>
            <a:r>
              <a:rPr lang="en-US" altLang="zh-CN" dirty="0"/>
              <a:t>e.g.</a:t>
            </a:r>
          </a:p>
          <a:p>
            <a:r>
              <a:rPr lang="en-US" altLang="zh-CN" dirty="0"/>
              <a:t>previously we obtain phone seq  from feature seq and then obtain word seq from feature seq</a:t>
            </a:r>
          </a:p>
          <a:p>
            <a:r>
              <a:rPr lang="en-US" altLang="zh-CN" dirty="0"/>
              <a:t>e2e refer to model word seq directly</a:t>
            </a:r>
          </a:p>
          <a:p>
            <a:r>
              <a:rPr lang="en-US" altLang="zh-CN" dirty="0"/>
              <a:t>another choice is to model the character seq directly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10:04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404875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change the serial decoding in CPU 【】 to parallel decoding in GPU【】</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8:51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16535954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pipeline is a 2-pass decoding. We generate 1-pass lattice in GPU, and do lattice rescoring in CPU. In this way, GPU memory is enough for 1-pass WFST.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8:51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57346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naive implementation of this is adding critical section.</a:t>
            </a:r>
          </a:p>
          <a:p>
            <a:r>
              <a:rPr lang="en-US" altLang="zh-CN" dirty="0"/>
              <a:t>For each thread</a:t>
            </a:r>
          </a:p>
          <a:p>
            <a:r>
              <a:rPr lang="en-US" altLang="zh-CN" dirty="0"/>
              <a:t>we add semaphore (</a:t>
            </a:r>
            <a:r>
              <a:rPr lang="en-US" altLang="zh-CN" dirty="0" err="1"/>
              <a:t>seməfɔ</a:t>
            </a:r>
            <a:r>
              <a:rPr lang="en-US" altLang="zh-CN" dirty="0"/>
              <a:t>:(r))【】</a:t>
            </a:r>
            <a:r>
              <a:rPr lang="zh-CN" altLang="en-US" dirty="0"/>
              <a:t>，</a:t>
            </a:r>
            <a:r>
              <a:rPr lang="en-US" altLang="zh-CN" dirty="0"/>
              <a:t>do the comparison</a:t>
            </a:r>
            <a:r>
              <a:rPr lang="zh-CN" altLang="en-US" dirty="0"/>
              <a:t>，</a:t>
            </a:r>
            <a:r>
              <a:rPr lang="en-US" altLang="zh-CN" dirty="0"/>
              <a:t>store the better one, and then release semaphore【】</a:t>
            </a:r>
          </a:p>
          <a:p>
            <a:r>
              <a:rPr lang="en-US" altLang="zh-CN" dirty="0"/>
              <a:t>//by this way, each thread update the token information one by one.</a:t>
            </a:r>
          </a:p>
          <a:p>
            <a:r>
              <a:rPr lang="en-US" altLang="zh-CN" dirty="0"/>
              <a:t>This implementation has several problems here (WAIT a while)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3/15/2019 8:58 AM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3305354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a:t>
            </a:r>
            <a:r>
              <a:rPr lang="zh-CN" altLang="en-US" dirty="0"/>
              <a:t> </a:t>
            </a:r>
            <a:r>
              <a:rPr lang="en-US" altLang="zh-CN" dirty="0"/>
              <a:t>explicit</a:t>
            </a:r>
            <a:r>
              <a:rPr lang="zh-CN" altLang="en-US" dirty="0"/>
              <a:t> </a:t>
            </a:r>
            <a:r>
              <a:rPr lang="en-US" altLang="zh-CN" dirty="0"/>
              <a:t>bottleneck</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3/15/2019 10:05 AM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939142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tmp"/></Relationships>
</file>

<file path=ppt/slides/_rels/slide10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115.tmp"/><Relationship Id="rId4" Type="http://schemas.openxmlformats.org/officeDocument/2006/relationships/image" Target="../media/image114.tmp"/></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104.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118.tmp"/><Relationship Id="rId4" Type="http://schemas.openxmlformats.org/officeDocument/2006/relationships/image" Target="../media/image117.tmp"/></Relationships>
</file>

<file path=ppt/slides/_rels/slide105.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43.tmp"/></Relationships>
</file>

<file path=ppt/slides/_rels/slide106.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slide" Target="slide4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image" Target="../media/image121.tmp"/><Relationship Id="rId1" Type="http://schemas.openxmlformats.org/officeDocument/2006/relationships/slideLayout" Target="../slideLayouts/slideLayout10.xml"/><Relationship Id="rId5" Type="http://schemas.openxmlformats.org/officeDocument/2006/relationships/image" Target="../media/image122.emf"/><Relationship Id="rId4" Type="http://schemas.openxmlformats.org/officeDocument/2006/relationships/image" Target="../media/image48.emf"/></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9.tmp"/><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notesSlide" Target="../notesSlides/notesSlide91.xml"/><Relationship Id="rId1" Type="http://schemas.openxmlformats.org/officeDocument/2006/relationships/slideLayout" Target="../slideLayouts/slideLayout10.xml"/><Relationship Id="rId4" Type="http://schemas.openxmlformats.org/officeDocument/2006/relationships/image" Target="../media/image43.tm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19.tmp"/></Relationships>
</file>

<file path=ppt/slides/_rels/slide110.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tmp"/><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tmp"/><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tmp"/><Relationship Id="rId2" Type="http://schemas.openxmlformats.org/officeDocument/2006/relationships/image" Target="../media/image128.tmp"/><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9.tmp"/><Relationship Id="rId4" Type="http://schemas.openxmlformats.org/officeDocument/2006/relationships/image" Target="../media/image21.tmp"/></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134.tmp"/><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1.tmp"/><Relationship Id="rId5" Type="http://schemas.openxmlformats.org/officeDocument/2006/relationships/image" Target="../media/image25.tmp"/><Relationship Id="rId4" Type="http://schemas.openxmlformats.org/officeDocument/2006/relationships/image" Target="../media/image23.tmp"/></Relationships>
</file>

<file path=ppt/slides/_rels/slide1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tm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tmp"/><Relationship Id="rId7" Type="http://schemas.openxmlformats.org/officeDocument/2006/relationships/image" Target="../media/image39.tmp"/><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tmp"/><Relationship Id="rId5" Type="http://schemas.openxmlformats.org/officeDocument/2006/relationships/image" Target="../media/image37.tmp"/><Relationship Id="rId4" Type="http://schemas.openxmlformats.org/officeDocument/2006/relationships/image" Target="../media/image36.tmp"/></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tmp"/><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5.tmp"/><Relationship Id="rId4" Type="http://schemas.openxmlformats.org/officeDocument/2006/relationships/image" Target="../media/image23.tmp"/></Relationships>
</file>

<file path=ppt/slides/_rels/slide25.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5.tmp"/><Relationship Id="rId3" Type="http://schemas.openxmlformats.org/officeDocument/2006/relationships/slideLayout" Target="../slideLayouts/slideLayout5.xml"/><Relationship Id="rId7" Type="http://schemas.openxmlformats.org/officeDocument/2006/relationships/image" Target="../media/image44.tm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3.tmp"/><Relationship Id="rId5" Type="http://schemas.openxmlformats.org/officeDocument/2006/relationships/image" Target="../media/image42.jpeg"/><Relationship Id="rId4" Type="http://schemas.openxmlformats.org/officeDocument/2006/relationships/notesSlide" Target="../notesSlides/notesSlide23.xml"/><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7.tmp"/><Relationship Id="rId4" Type="http://schemas.openxmlformats.org/officeDocument/2006/relationships/image" Target="../media/image44.tmp"/></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8.emf"/><Relationship Id="rId4" Type="http://schemas.openxmlformats.org/officeDocument/2006/relationships/image" Target="../media/image50.tmp"/></Relationships>
</file>

<file path=ppt/slides/_rels/slide31.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5.tmp"/></Relationships>
</file>

<file path=ppt/slides/_rels/slide3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52.tmp"/></Relationships>
</file>

<file path=ppt/slides/_rels/slide3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tmp"/><Relationship Id="rId7" Type="http://schemas.openxmlformats.org/officeDocument/2006/relationships/image" Target="../media/image48.emf"/><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5.tmp"/><Relationship Id="rId5" Type="http://schemas.openxmlformats.org/officeDocument/2006/relationships/image" Target="../media/image54.tmp"/><Relationship Id="rId4" Type="http://schemas.openxmlformats.org/officeDocument/2006/relationships/image" Target="../media/image53.tmp"/></Relationships>
</file>

<file path=ppt/slides/_rels/slide3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5.tmp"/><Relationship Id="rId5" Type="http://schemas.openxmlformats.org/officeDocument/2006/relationships/image" Target="../media/image54.tmp"/><Relationship Id="rId4" Type="http://schemas.openxmlformats.org/officeDocument/2006/relationships/image" Target="../media/image53.tmp"/></Relationships>
</file>

<file path=ppt/slides/_rels/slide38.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6.tmp"/><Relationship Id="rId5" Type="http://schemas.openxmlformats.org/officeDocument/2006/relationships/image" Target="../media/image54.tmp"/><Relationship Id="rId4" Type="http://schemas.openxmlformats.org/officeDocument/2006/relationships/image" Target="../media/image53.tm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6.png"/><Relationship Id="rId4"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tmp"/></Relationships>
</file>

<file path=ppt/slides/_rels/slide4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tmp"/><Relationship Id="rId7" Type="http://schemas.openxmlformats.org/officeDocument/2006/relationships/diagramColors" Target="../diagrams/colors2.xm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tmp"/><Relationship Id="rId4" Type="http://schemas.openxmlformats.org/officeDocument/2006/relationships/image" Target="../media/image66.tmp"/></Relationships>
</file>

<file path=ppt/slides/_rels/slide56.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66.tmp"/><Relationship Id="rId5" Type="http://schemas.openxmlformats.org/officeDocument/2006/relationships/image" Target="../media/image40.png"/><Relationship Id="rId4" Type="http://schemas.openxmlformats.org/officeDocument/2006/relationships/image" Target="../media/image69.tmp"/></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83.tmp"/></Relationships>
</file>

<file path=ppt/slides/_rels/slide75.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4.png"/><Relationship Id="rId7" Type="http://schemas.openxmlformats.org/officeDocument/2006/relationships/diagramColors" Target="../diagrams/colors3.xml"/><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emf"/></Relationships>
</file>

<file path=ppt/slides/_rels/slide84.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91.jpg"/><Relationship Id="rId5" Type="http://schemas.openxmlformats.org/officeDocument/2006/relationships/image" Target="../media/image92.tmp"/><Relationship Id="rId4" Type="http://schemas.openxmlformats.org/officeDocument/2006/relationships/image" Target="../media/image94.tmp"/></Relationships>
</file>

<file path=ppt/slides/_rels/slide87.xml.rels><?xml version="1.0" encoding="UTF-8" standalone="yes"?>
<Relationships xmlns="http://schemas.openxmlformats.org/package/2006/relationships"><Relationship Id="rId8" Type="http://schemas.openxmlformats.org/officeDocument/2006/relationships/image" Target="../media/image97.tmp"/><Relationship Id="rId3" Type="http://schemas.openxmlformats.org/officeDocument/2006/relationships/image" Target="../media/image95.png"/><Relationship Id="rId7" Type="http://schemas.openxmlformats.org/officeDocument/2006/relationships/image" Target="../media/image96.tmp"/><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92.tmp"/><Relationship Id="rId5" Type="http://schemas.openxmlformats.org/officeDocument/2006/relationships/image" Target="../media/image94.tmp"/><Relationship Id="rId10" Type="http://schemas.openxmlformats.org/officeDocument/2006/relationships/image" Target="../media/image99.tmp"/><Relationship Id="rId4" Type="http://schemas.openxmlformats.org/officeDocument/2006/relationships/image" Target="../media/image93.tmp"/><Relationship Id="rId9" Type="http://schemas.openxmlformats.org/officeDocument/2006/relationships/image" Target="../media/image98.tmp"/></Relationships>
</file>

<file path=ppt/slides/_rels/slide88.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101.tmp"/></Relationships>
</file>

<file path=ppt/slides/_rels/slide89.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103.tmp"/><Relationship Id="rId4" Type="http://schemas.openxmlformats.org/officeDocument/2006/relationships/image" Target="../media/image91.jpg"/></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04.tmp"/><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05.tmp"/><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107.tmp"/></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110.tmp"/><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112.tmp"/></Relationships>
</file>

<file path=ppt/slides/_rels/slide9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982662"/>
            <a:ext cx="11810935" cy="1828786"/>
          </a:xfrm>
        </p:spPr>
        <p:txBody>
          <a:bodyPr/>
          <a:lstStyle/>
          <a:p>
            <a:r>
              <a:rPr lang="zh-CN" altLang="en-US" sz="7000" b="1" dirty="0"/>
              <a:t>语音识别深度序列建模及解码</a:t>
            </a:r>
            <a:br>
              <a:rPr lang="en-US" sz="7000" b="1" dirty="0"/>
            </a:br>
            <a:endParaRPr lang="en-US" sz="7000" b="1" dirty="0">
              <a:solidFill>
                <a:schemeClr val="bg1">
                  <a:lumMod val="50000"/>
                </a:schemeClr>
              </a:solidFill>
            </a:endParaRPr>
          </a:p>
        </p:txBody>
      </p:sp>
      <p:sp>
        <p:nvSpPr>
          <p:cNvPr id="3" name="Text Placeholder 2"/>
          <p:cNvSpPr>
            <a:spLocks noGrp="1"/>
          </p:cNvSpPr>
          <p:nvPr>
            <p:ph type="body" sz="quarter" idx="12"/>
          </p:nvPr>
        </p:nvSpPr>
        <p:spPr>
          <a:xfrm>
            <a:off x="503237" y="2049462"/>
            <a:ext cx="8534400" cy="998880"/>
          </a:xfrm>
        </p:spPr>
        <p:txBody>
          <a:bodyPr/>
          <a:lstStyle/>
          <a:p>
            <a:pPr>
              <a:lnSpc>
                <a:spcPct val="150000"/>
              </a:lnSpc>
            </a:pPr>
            <a:r>
              <a:rPr lang="zh-CN" altLang="en-US" sz="2000" b="1" dirty="0">
                <a:latin typeface="Arial" panose="020B0604020202020204" pitchFamily="34" charset="0"/>
                <a:cs typeface="Arial" panose="020B0604020202020204" pitchFamily="34" charset="0"/>
              </a:rPr>
              <a:t>陈哲怀 </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1500" dirty="0">
                <a:latin typeface="Arial" panose="020B0604020202020204" pitchFamily="34" charset="0"/>
                <a:cs typeface="Arial" panose="020B0604020202020204" pitchFamily="34" charset="0"/>
              </a:rPr>
              <a:t>chenzhehuai@sjtu.edu.cn</a:t>
            </a:r>
            <a:endParaRPr lang="en-US" altLang="zh-CN" sz="15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导师：俞凯</a:t>
            </a:r>
            <a:endParaRPr lang="en-US" altLang="zh-CN" sz="20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副导师：钱彦旻</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1500" dirty="0">
              <a:latin typeface="Arial" panose="020B0604020202020204" pitchFamily="34" charset="0"/>
              <a:cs typeface="Arial" panose="020B0604020202020204" pitchFamily="34" charset="0"/>
            </a:endParaRPr>
          </a:p>
          <a:p>
            <a:pPr>
              <a:lnSpc>
                <a:spcPct val="150000"/>
              </a:lnSpc>
            </a:pPr>
            <a:r>
              <a:rPr lang="en-US" altLang="zh-CN" sz="2000" dirty="0" err="1">
                <a:latin typeface="Arial" panose="020B0604020202020204" pitchFamily="34" charset="0"/>
                <a:cs typeface="Arial" panose="020B0604020202020204" pitchFamily="34" charset="0"/>
              </a:rPr>
              <a:t>SpeechLab</a:t>
            </a:r>
            <a:r>
              <a:rPr lang="en-US" altLang="zh-CN" sz="2000" dirty="0">
                <a:latin typeface="Arial" panose="020B0604020202020204" pitchFamily="34" charset="0"/>
                <a:cs typeface="Arial" panose="020B0604020202020204" pitchFamily="34" charset="0"/>
              </a:rPr>
              <a:t>, Brain-like Computing and Machine Intelligence (BCMI)</a:t>
            </a:r>
          </a:p>
          <a:p>
            <a:pPr>
              <a:lnSpc>
                <a:spcPct val="150000"/>
              </a:lnSpc>
            </a:pPr>
            <a:r>
              <a:rPr lang="en-US" altLang="zh-CN" sz="2000" dirty="0">
                <a:latin typeface="Arial" panose="020B0604020202020204" pitchFamily="34" charset="0"/>
                <a:cs typeface="Arial" panose="020B0604020202020204" pitchFamily="34" charset="0"/>
              </a:rPr>
              <a:t>Department of Computer Science &amp; Engineering</a:t>
            </a:r>
          </a:p>
          <a:p>
            <a:pPr>
              <a:lnSpc>
                <a:spcPct val="150000"/>
              </a:lnSpc>
            </a:pPr>
            <a:r>
              <a:rPr lang="en-US" altLang="zh-CN" sz="2000" dirty="0">
                <a:latin typeface="Arial" panose="020B0604020202020204" pitchFamily="34" charset="0"/>
                <a:cs typeface="Arial" panose="020B0604020202020204" pitchFamily="34" charset="0"/>
              </a:rPr>
              <a:t>Shanghai Jiao Tong University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6001767"/>
            <a:ext cx="2704644" cy="809466"/>
          </a:xfrm>
          <a:prstGeom prst="rect">
            <a:avLst/>
          </a:prstGeom>
          <a:solidFill>
            <a:schemeClr val="tx1"/>
          </a:solidFill>
        </p:spPr>
      </p:pic>
    </p:spTree>
    <p:extLst>
      <p:ext uri="{BB962C8B-B14F-4D97-AF65-F5344CB8AC3E}">
        <p14:creationId xmlns:p14="http://schemas.microsoft.com/office/powerpoint/2010/main" val="1947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分类器：</a:t>
            </a:r>
            <a:r>
              <a:rPr lang="en-US" altLang="zh-CN" dirty="0">
                <a:solidFill>
                  <a:schemeClr val="tx1"/>
                </a:solidFill>
              </a:rPr>
              <a:t>6 </a:t>
            </a:r>
            <a:r>
              <a:rPr lang="zh-CN" altLang="en-US" dirty="0">
                <a:solidFill>
                  <a:schemeClr val="tx1"/>
                </a:solidFill>
              </a:rPr>
              <a:t>隐层深度前馈网络</a:t>
            </a:r>
            <a:endParaRPr lang="en-US" altLang="zh-CN" dirty="0">
              <a:solidFill>
                <a:schemeClr val="tx1"/>
              </a:solidFill>
            </a:endParaRPr>
          </a:p>
          <a:p>
            <a:r>
              <a:rPr lang="zh-CN" altLang="en-US" dirty="0">
                <a:solidFill>
                  <a:schemeClr val="tx1"/>
                </a:solidFill>
              </a:rPr>
              <a:t>建模：后验概率</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特征窗口</a:t>
            </a:r>
            <a:endParaRPr lang="en-US" altLang="zh-CN" dirty="0">
              <a:solidFill>
                <a:schemeClr val="tx1"/>
              </a:solidFill>
            </a:endParaRPr>
          </a:p>
          <a:p>
            <a:r>
              <a:rPr lang="zh-CN" altLang="en-US" dirty="0">
                <a:solidFill>
                  <a:schemeClr val="tx1"/>
                </a:solidFill>
              </a:rPr>
              <a:t>参数共享</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基于深度学习的语音识别</a:t>
            </a:r>
            <a:endParaRPr lang="en-US" dirty="0">
              <a:solidFill>
                <a:srgbClr val="0078D7"/>
              </a:solidFill>
            </a:endParaRPr>
          </a:p>
        </p:txBody>
      </p:sp>
      <p:pic>
        <p:nvPicPr>
          <p:cNvPr id="5" name="图片 4" descr="图片包含 屏幕截图&#10;&#10;自动生成的说明">
            <a:extLst>
              <a:ext uri="{FF2B5EF4-FFF2-40B4-BE49-F238E27FC236}">
                <a16:creationId xmlns:a16="http://schemas.microsoft.com/office/drawing/2014/main" id="{4B65D2B6-3290-4BE7-A4FF-88A8BEE3FD27}"/>
              </a:ext>
            </a:extLst>
          </p:cNvPr>
          <p:cNvPicPr>
            <a:picLocks noChangeAspect="1"/>
          </p:cNvPicPr>
          <p:nvPr/>
        </p:nvPicPr>
        <p:blipFill>
          <a:blip r:embed="rId3"/>
          <a:stretch>
            <a:fillRect/>
          </a:stretch>
        </p:blipFill>
        <p:spPr>
          <a:xfrm>
            <a:off x="6236712" y="2259290"/>
            <a:ext cx="6068272" cy="4572638"/>
          </a:xfrm>
          <a:prstGeom prst="rect">
            <a:avLst/>
          </a:prstGeom>
        </p:spPr>
      </p:pic>
      <p:pic>
        <p:nvPicPr>
          <p:cNvPr id="7" name="图片 6" descr="图片包含 物体&#10;&#10;自动生成的说明">
            <a:extLst>
              <a:ext uri="{FF2B5EF4-FFF2-40B4-BE49-F238E27FC236}">
                <a16:creationId xmlns:a16="http://schemas.microsoft.com/office/drawing/2014/main" id="{D9AFCBA2-69EF-4F6B-BBB7-30D2D64B76E4}"/>
              </a:ext>
            </a:extLst>
          </p:cNvPr>
          <p:cNvPicPr>
            <a:picLocks noChangeAspect="1"/>
          </p:cNvPicPr>
          <p:nvPr/>
        </p:nvPicPr>
        <p:blipFill>
          <a:blip r:embed="rId4"/>
          <a:stretch>
            <a:fillRect/>
          </a:stretch>
        </p:blipFill>
        <p:spPr>
          <a:xfrm>
            <a:off x="1874837" y="2658298"/>
            <a:ext cx="3575308" cy="1524764"/>
          </a:xfrm>
          <a:prstGeom prst="rect">
            <a:avLst/>
          </a:prstGeom>
        </p:spPr>
      </p:pic>
    </p:spTree>
    <p:extLst>
      <p:ext uri="{BB962C8B-B14F-4D97-AF65-F5344CB8AC3E}">
        <p14:creationId xmlns:p14="http://schemas.microsoft.com/office/powerpoint/2010/main" val="4975874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专利</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224394"/>
            <a:ext cx="12436475" cy="26538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PCT/CN2016/081334 voice recognition based decoding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CN201710343427.5 Sequence discriminative training based wakeup word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CN201810054749.2 lattice rescoring system of deep learning based language model4. </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CN201710561261.4 self-tagging, single direction and multi-view language modeling</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CN201610221182.4 a decoding method and device of speech recognition</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CN201610462976.X </a:t>
            </a:r>
            <a:r>
              <a:rPr lang="en-US" altLang="zh-CN" sz="1400" dirty="0" err="1">
                <a:solidFill>
                  <a:srgbClr val="333333"/>
                </a:solidFill>
                <a:latin typeface="Arial" panose="020B0604020202020204" pitchFamily="34" charset="0"/>
                <a:ea typeface="Helvetica Neue"/>
              </a:rPr>
              <a:t>adapative</a:t>
            </a:r>
            <a:r>
              <a:rPr lang="en-US" altLang="zh-CN" sz="1400" dirty="0">
                <a:solidFill>
                  <a:srgbClr val="333333"/>
                </a:solidFill>
                <a:latin typeface="Arial" panose="020B0604020202020204" pitchFamily="34" charset="0"/>
                <a:ea typeface="Helvetica Neue"/>
              </a:rPr>
              <a:t> wakeup word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CN201810025834.6 an audio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CN201810054315.2 a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CN201710060942.2 confidence measure based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CN201810021903.6 model compression and optimization of speech recognition device</a:t>
            </a:r>
            <a:endParaRPr kumimoji="0" lang="zh-CN" altLang="zh-CN" sz="1400" i="0" u="none" strike="noStrike" cap="none" normalizeH="0" baseline="0" dirty="0">
              <a:ln>
                <a:noFill/>
              </a:ln>
              <a:solidFill>
                <a:srgbClr val="333333"/>
              </a:solidFill>
              <a:effectLst/>
              <a:latin typeface="Arial" panose="020B0604020202020204" pitchFamily="34" charset="0"/>
              <a:ea typeface="Helvetica Neue"/>
            </a:endParaRPr>
          </a:p>
        </p:txBody>
      </p:sp>
      <p:pic>
        <p:nvPicPr>
          <p:cNvPr id="4" name="图片 3" descr="屏幕剪辑">
            <a:extLst>
              <a:ext uri="{FF2B5EF4-FFF2-40B4-BE49-F238E27FC236}">
                <a16:creationId xmlns:a16="http://schemas.microsoft.com/office/drawing/2014/main" id="{D2E5057C-880B-4EA1-AAF5-9EC91528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483" y="4430621"/>
            <a:ext cx="3673795" cy="993206"/>
          </a:xfrm>
          <a:prstGeom prst="rect">
            <a:avLst/>
          </a:prstGeom>
        </p:spPr>
      </p:pic>
      <p:pic>
        <p:nvPicPr>
          <p:cNvPr id="6" name="图片 5" descr="屏幕剪辑">
            <a:extLst>
              <a:ext uri="{FF2B5EF4-FFF2-40B4-BE49-F238E27FC236}">
                <a16:creationId xmlns:a16="http://schemas.microsoft.com/office/drawing/2014/main" id="{976950C7-A0BE-4627-BE58-9DE40667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79" y="4335975"/>
            <a:ext cx="4246225" cy="2345041"/>
          </a:xfrm>
          <a:prstGeom prst="rect">
            <a:avLst/>
          </a:prstGeom>
        </p:spPr>
      </p:pic>
      <p:pic>
        <p:nvPicPr>
          <p:cNvPr id="7" name="图片 6" descr="屏幕剪辑">
            <a:extLst>
              <a:ext uri="{FF2B5EF4-FFF2-40B4-BE49-F238E27FC236}">
                <a16:creationId xmlns:a16="http://schemas.microsoft.com/office/drawing/2014/main" id="{657205CA-ED1D-4D3A-A9AE-2694B635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483" y="5595829"/>
            <a:ext cx="3673795" cy="971047"/>
          </a:xfrm>
          <a:prstGeom prst="rect">
            <a:avLst/>
          </a:prstGeom>
        </p:spPr>
      </p:pic>
      <p:sp>
        <p:nvSpPr>
          <p:cNvPr id="8" name="Title 3">
            <a:extLst>
              <a:ext uri="{FF2B5EF4-FFF2-40B4-BE49-F238E27FC236}">
                <a16:creationId xmlns:a16="http://schemas.microsoft.com/office/drawing/2014/main" id="{E1DAD8B9-926C-4E5D-A2EA-84B339CC13AE}"/>
              </a:ext>
            </a:extLst>
          </p:cNvPr>
          <p:cNvSpPr txBox="1">
            <a:spLocks/>
          </p:cNvSpPr>
          <p:nvPr/>
        </p:nvSpPr>
        <p:spPr>
          <a:xfrm>
            <a:off x="274639" y="425861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实际应用</a:t>
            </a:r>
          </a:p>
        </p:txBody>
      </p:sp>
    </p:spTree>
    <p:extLst>
      <p:ext uri="{BB962C8B-B14F-4D97-AF65-F5344CB8AC3E}">
        <p14:creationId xmlns:p14="http://schemas.microsoft.com/office/powerpoint/2010/main" val="27070056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88E23-64DB-40DB-9137-DD668BF98C84}"/>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A7050A4B-3BEF-41CC-9703-969000BD55B9}"/>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4549915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PIT</a:t>
            </a:r>
            <a:endParaRPr lang="zh-CN" altLang="en-US" dirty="0"/>
          </a:p>
        </p:txBody>
      </p:sp>
    </p:spTree>
    <p:extLst>
      <p:ext uri="{BB962C8B-B14F-4D97-AF65-F5344CB8AC3E}">
        <p14:creationId xmlns:p14="http://schemas.microsoft.com/office/powerpoint/2010/main" val="380263599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37" y="1363663"/>
            <a:ext cx="7543800" cy="5535140"/>
          </a:xfrm>
          <a:prstGeom prst="rect">
            <a:avLst/>
          </a:prstGeom>
        </p:spPr>
      </p:pic>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4"/>
          <a:stretch>
            <a:fillRect/>
          </a:stretch>
        </p:blipFill>
        <p:spPr>
          <a:xfrm>
            <a:off x="198437" y="5630862"/>
            <a:ext cx="3957012" cy="1142999"/>
          </a:xfrm>
          <a:prstGeom prst="rect">
            <a:avLst/>
          </a:prstGeom>
        </p:spPr>
      </p:pic>
      <p:sp>
        <p:nvSpPr>
          <p:cNvPr id="2" name="左大括号 1">
            <a:extLst>
              <a:ext uri="{FF2B5EF4-FFF2-40B4-BE49-F238E27FC236}">
                <a16:creationId xmlns:a16="http://schemas.microsoft.com/office/drawing/2014/main" id="{7120ACA2-702F-4247-BE3E-78AFC824C2E4}"/>
              </a:ext>
            </a:extLst>
          </p:cNvPr>
          <p:cNvSpPr/>
          <p:nvPr/>
        </p:nvSpPr>
        <p:spPr>
          <a:xfrm>
            <a:off x="4389437" y="1592263"/>
            <a:ext cx="533400" cy="5029199"/>
          </a:xfrm>
          <a:prstGeom prst="leftBrace">
            <a:avLst>
              <a:gd name="adj1" fmla="val 8333"/>
              <a:gd name="adj2" fmla="val 90652"/>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4320928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dirty="0">
              <a:solidFill>
                <a:schemeClr val="tx1"/>
              </a:solidFill>
            </a:endParaRPr>
          </a:p>
          <a:p>
            <a:pPr lvl="1"/>
            <a:r>
              <a:rPr lang="zh-CN" altLang="en-US" dirty="0">
                <a:solidFill>
                  <a:schemeClr val="tx1"/>
                </a:solidFill>
              </a:rPr>
              <a:t>模型建模难度大</a:t>
            </a:r>
            <a:endParaRPr lang="en-US" dirty="0">
              <a:solidFill>
                <a:schemeClr val="tx1"/>
              </a:solidFill>
            </a:endParaRPr>
          </a:p>
          <a:p>
            <a:pPr lvl="1"/>
            <a:r>
              <a:rPr lang="zh-CN" altLang="en-US" dirty="0">
                <a:solidFill>
                  <a:schemeClr val="tx1"/>
                </a:solidFill>
              </a:rPr>
              <a:t>帧级别准则</a:t>
            </a:r>
            <a:r>
              <a:rPr lang="en-US" dirty="0">
                <a:solidFill>
                  <a:schemeClr val="tx1"/>
                </a:solidFill>
              </a:rPr>
              <a:t>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序列级问题</a:t>
            </a:r>
            <a:endParaRPr lang="en-US" dirty="0">
              <a:solidFill>
                <a:schemeClr val="tx1"/>
              </a:solidFill>
              <a:sym typeface="Wingdings" panose="05000000000000000000" pitchFamily="2" charset="2"/>
            </a:endParaRPr>
          </a:p>
          <a:p>
            <a:pPr lvl="1"/>
            <a:r>
              <a:rPr lang="zh-CN" altLang="en-US" dirty="0">
                <a:solidFill>
                  <a:schemeClr val="tx1"/>
                </a:solidFill>
              </a:rPr>
              <a:t>未考虑语言学知识</a:t>
            </a:r>
            <a:endParaRPr lang="en-US" altLang="zh-CN" dirty="0">
              <a:solidFill>
                <a:schemeClr val="tx1"/>
              </a:solidFill>
            </a:endParaRPr>
          </a:p>
          <a:p>
            <a:pPr lvl="1"/>
            <a:endParaRPr lang="en-US" dirty="0">
              <a:solidFill>
                <a:schemeClr val="tx1"/>
              </a:solidFill>
            </a:endParaRPr>
          </a:p>
          <a:p>
            <a:r>
              <a:rPr lang="zh-CN" altLang="en-US" dirty="0">
                <a:solidFill>
                  <a:schemeClr val="tx1"/>
                </a:solidFill>
              </a:rPr>
              <a:t>目前结果</a:t>
            </a:r>
            <a:endParaRPr lang="en-US" altLang="zh-CN" dirty="0">
              <a:solidFill>
                <a:schemeClr val="tx1"/>
              </a:solidFill>
            </a:endParaRPr>
          </a:p>
          <a:p>
            <a:pPr lvl="1"/>
            <a:r>
              <a:rPr lang="en-US" dirty="0">
                <a:solidFill>
                  <a:schemeClr val="tx1"/>
                </a:solidFill>
              </a:rPr>
              <a:t>WER 50+%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两个词中错一个</a:t>
            </a:r>
            <a:endParaRPr lang="en-US" dirty="0">
              <a:solidFill>
                <a:schemeClr val="tx1"/>
              </a:solidFill>
            </a:endParaRPr>
          </a:p>
        </p:txBody>
      </p:sp>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50" y="3344862"/>
            <a:ext cx="4845966" cy="355564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1212849"/>
            <a:ext cx="5580332" cy="912813"/>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37" y="2125662"/>
            <a:ext cx="5410200" cy="846225"/>
          </a:xfrm>
          <a:prstGeom prst="rect">
            <a:avLst/>
          </a:prstGeom>
        </p:spPr>
      </p:pic>
      <p:sp>
        <p:nvSpPr>
          <p:cNvPr id="8" name="Rectangle 13">
            <a:extLst>
              <a:ext uri="{FF2B5EF4-FFF2-40B4-BE49-F238E27FC236}">
                <a16:creationId xmlns:a16="http://schemas.microsoft.com/office/drawing/2014/main" id="{D566661F-F7A7-4AE3-B514-1E48636AC216}"/>
              </a:ext>
            </a:extLst>
          </p:cNvPr>
          <p:cNvSpPr/>
          <p:nvPr/>
        </p:nvSpPr>
        <p:spPr bwMode="auto">
          <a:xfrm>
            <a:off x="2027237" y="2320614"/>
            <a:ext cx="609600" cy="42887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9328831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41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853363"/>
          </a:xfrm>
        </p:spPr>
        <p:txBody>
          <a:bodyPr/>
          <a:lstStyle/>
          <a:p>
            <a:r>
              <a:rPr lang="en-US" altLang="zh-CN" dirty="0">
                <a:solidFill>
                  <a:srgbClr val="000000"/>
                </a:solidFill>
              </a:rPr>
              <a:t>Modularization</a:t>
            </a:r>
          </a:p>
          <a:p>
            <a:r>
              <a:rPr lang="en-US" dirty="0">
                <a:solidFill>
                  <a:srgbClr val="000000"/>
                </a:solidFill>
              </a:rPr>
              <a:t>Transfer Learning</a:t>
            </a:r>
          </a:p>
          <a:p>
            <a:pPr lvl="1"/>
            <a:r>
              <a:rPr lang="en-US" dirty="0">
                <a:solidFill>
                  <a:srgbClr val="000000"/>
                </a:solidFill>
              </a:rPr>
              <a:t>To solve the </a:t>
            </a:r>
            <a:r>
              <a:rPr lang="en-US" b="1" dirty="0">
                <a:solidFill>
                  <a:srgbClr val="000000"/>
                </a:solidFill>
              </a:rPr>
              <a:t>distribution mismatch </a:t>
            </a:r>
          </a:p>
          <a:p>
            <a:pPr marL="342900" lvl="1" indent="0">
              <a:buNone/>
            </a:pPr>
            <a:r>
              <a:rPr lang="en-US" dirty="0">
                <a:solidFill>
                  <a:srgbClr val="000000"/>
                </a:solidFill>
              </a:rPr>
              <a:t>problem in feature space</a:t>
            </a:r>
          </a:p>
          <a:p>
            <a:pPr lvl="1"/>
            <a:r>
              <a:rPr lang="en-US" b="1" dirty="0">
                <a:solidFill>
                  <a:srgbClr val="000000"/>
                </a:solidFill>
              </a:rPr>
              <a:t>Model</a:t>
            </a:r>
            <a:r>
              <a:rPr lang="en-US" dirty="0">
                <a:solidFill>
                  <a:srgbClr val="000000"/>
                </a:solidFill>
              </a:rPr>
              <a:t>:</a:t>
            </a:r>
            <a:r>
              <a:rPr lang="en-US" dirty="0">
                <a:solidFill>
                  <a:srgbClr val="000000"/>
                </a:solidFill>
                <a:sym typeface="Wingdings" panose="05000000000000000000" pitchFamily="2" charset="2"/>
              </a:rPr>
              <a:t> </a:t>
            </a:r>
            <a:r>
              <a:rPr lang="en-US" dirty="0">
                <a:solidFill>
                  <a:srgbClr val="000000"/>
                </a:solidFill>
              </a:rPr>
              <a:t>speech-to-text module</a:t>
            </a:r>
          </a:p>
          <a:p>
            <a:pPr lvl="1"/>
            <a:r>
              <a:rPr lang="en-US" b="1" dirty="0">
                <a:solidFill>
                  <a:srgbClr val="000000"/>
                </a:solidFill>
              </a:rPr>
              <a:t>Source domain</a:t>
            </a:r>
            <a:r>
              <a:rPr lang="en-US" dirty="0">
                <a:solidFill>
                  <a:srgbClr val="000000"/>
                </a:solidFill>
              </a:rPr>
              <a:t>:</a:t>
            </a:r>
            <a:r>
              <a:rPr lang="en-US" dirty="0">
                <a:solidFill>
                  <a:srgbClr val="000000"/>
                </a:solidFill>
                <a:sym typeface="Wingdings" panose="05000000000000000000" pitchFamily="2" charset="2"/>
              </a:rPr>
              <a:t> clean speech</a:t>
            </a:r>
          </a:p>
          <a:p>
            <a:pPr lvl="1"/>
            <a:r>
              <a:rPr lang="en-US" b="1" dirty="0">
                <a:solidFill>
                  <a:srgbClr val="000000"/>
                </a:solidFill>
                <a:sym typeface="Wingdings" panose="05000000000000000000" pitchFamily="2" charset="2"/>
              </a:rPr>
              <a:t>Target domain</a:t>
            </a:r>
            <a:r>
              <a:rPr lang="en-US" dirty="0">
                <a:solidFill>
                  <a:srgbClr val="000000"/>
                </a:solidFill>
                <a:sym typeface="Wingdings" panose="05000000000000000000" pitchFamily="2" charset="2"/>
              </a:rPr>
              <a:t>: output of speaker</a:t>
            </a:r>
          </a:p>
          <a:p>
            <a:pPr marL="342900" lvl="1" indent="0">
              <a:buNone/>
            </a:pPr>
            <a:r>
              <a:rPr lang="en-US" dirty="0">
                <a:solidFill>
                  <a:srgbClr val="000000"/>
                </a:solidFill>
                <a:sym typeface="Wingdings" panose="05000000000000000000" pitchFamily="2" charset="2"/>
              </a:rPr>
              <a:t>                  tracing module (enhanced feat.)</a:t>
            </a:r>
            <a:endParaRPr lang="en-US" dirty="0">
              <a:solidFill>
                <a:srgbClr val="000000"/>
              </a:solidFill>
            </a:endParaRPr>
          </a:p>
        </p:txBody>
      </p:sp>
      <p:sp>
        <p:nvSpPr>
          <p:cNvPr id="3" name="Title 2"/>
          <p:cNvSpPr>
            <a:spLocks noGrp="1"/>
          </p:cNvSpPr>
          <p:nvPr>
            <p:ph type="title"/>
          </p:nvPr>
        </p:nvSpPr>
        <p:spPr/>
        <p:txBody>
          <a:bodyPr/>
          <a:lstStyle/>
          <a:p>
            <a:r>
              <a:rPr lang="en-US" altLang="zh-CN" dirty="0">
                <a:solidFill>
                  <a:srgbClr val="0078D7"/>
                </a:solidFill>
              </a:rPr>
              <a:t>PIT + </a:t>
            </a:r>
            <a:r>
              <a:rPr lang="en-US" dirty="0">
                <a:solidFill>
                  <a:srgbClr val="0078D7"/>
                </a:solidFill>
              </a:rPr>
              <a:t>Transfer Learning</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77" y="1058862"/>
            <a:ext cx="5400360" cy="5840733"/>
          </a:xfrm>
          <a:prstGeom prst="rect">
            <a:avLst/>
          </a:prstGeom>
        </p:spPr>
      </p:pic>
      <p:grpSp>
        <p:nvGrpSpPr>
          <p:cNvPr id="4" name="组合 3">
            <a:extLst>
              <a:ext uri="{FF2B5EF4-FFF2-40B4-BE49-F238E27FC236}">
                <a16:creationId xmlns:a16="http://schemas.microsoft.com/office/drawing/2014/main" id="{C4B843EB-93D8-4408-AC74-91E817B30CDA}"/>
              </a:ext>
            </a:extLst>
          </p:cNvPr>
          <p:cNvGrpSpPr/>
          <p:nvPr/>
        </p:nvGrpSpPr>
        <p:grpSpPr>
          <a:xfrm>
            <a:off x="5151437" y="1724961"/>
            <a:ext cx="6019801" cy="4127866"/>
            <a:chOff x="5151437" y="1724961"/>
            <a:chExt cx="6019801" cy="4127866"/>
          </a:xfrm>
        </p:grpSpPr>
        <p:sp>
          <p:nvSpPr>
            <p:cNvPr id="6" name="Rectangle 5"/>
            <p:cNvSpPr/>
            <p:nvPr/>
          </p:nvSpPr>
          <p:spPr bwMode="auto">
            <a:xfrm>
              <a:off x="10256838" y="1724961"/>
              <a:ext cx="914400"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9647237" y="5326062"/>
              <a:ext cx="914400"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 name="Straight Arrow Connector 7"/>
            <p:cNvCxnSpPr>
              <a:cxnSpLocks/>
            </p:cNvCxnSpPr>
            <p:nvPr/>
          </p:nvCxnSpPr>
          <p:spPr>
            <a:xfrm flipV="1">
              <a:off x="5151437" y="2278062"/>
              <a:ext cx="5105401" cy="16764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827398" y="4335462"/>
              <a:ext cx="3819839" cy="10668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 name="箭头: 下 9">
            <a:hlinkClick r:id="rId4" action="ppaction://hlinksldjump"/>
            <a:extLst>
              <a:ext uri="{FF2B5EF4-FFF2-40B4-BE49-F238E27FC236}">
                <a16:creationId xmlns:a16="http://schemas.microsoft.com/office/drawing/2014/main" id="{45E6CED1-6DEA-4E28-B2B9-A31D0BE1C744}"/>
              </a:ext>
            </a:extLst>
          </p:cNvPr>
          <p:cNvSpPr/>
          <p:nvPr/>
        </p:nvSpPr>
        <p:spPr bwMode="auto">
          <a:xfrm>
            <a:off x="238020" y="6486400"/>
            <a:ext cx="228598" cy="304800"/>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238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19" y="2459991"/>
            <a:ext cx="4429819" cy="1131243"/>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8" y="1212526"/>
            <a:ext cx="5410200" cy="846225"/>
          </a:xfrm>
          <a:prstGeom prst="rect">
            <a:avLst/>
          </a:prstGeom>
        </p:spPr>
      </p:pic>
      <p:cxnSp>
        <p:nvCxnSpPr>
          <p:cNvPr id="10" name="Straight Arrow Connector 9"/>
          <p:cNvCxnSpPr/>
          <p:nvPr/>
        </p:nvCxnSpPr>
        <p:spPr>
          <a:xfrm flipH="1">
            <a:off x="1893102" y="1840713"/>
            <a:ext cx="1658135" cy="129107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275063" y="3131783"/>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3"/>
          <p:cNvSpPr/>
          <p:nvPr/>
        </p:nvSpPr>
        <p:spPr bwMode="auto">
          <a:xfrm>
            <a:off x="3321851" y="1359421"/>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4"/>
          <a:stretch>
            <a:fillRect/>
          </a:stretch>
        </p:blipFill>
        <p:spPr>
          <a:xfrm>
            <a:off x="6218237" y="1359421"/>
            <a:ext cx="5882035" cy="1699050"/>
          </a:xfrm>
          <a:prstGeom prst="rect">
            <a:avLst/>
          </a:prstGeom>
        </p:spPr>
      </p:pic>
      <p:cxnSp>
        <p:nvCxnSpPr>
          <p:cNvPr id="17" name="Straight Arrow Connector 16"/>
          <p:cNvCxnSpPr/>
          <p:nvPr/>
        </p:nvCxnSpPr>
        <p:spPr>
          <a:xfrm>
            <a:off x="8885237" y="3006008"/>
            <a:ext cx="0" cy="426617"/>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 name="Cloud Callout 3"/>
          <p:cNvSpPr/>
          <p:nvPr/>
        </p:nvSpPr>
        <p:spPr bwMode="auto">
          <a:xfrm>
            <a:off x="731837" y="3980658"/>
            <a:ext cx="1905000" cy="448314"/>
          </a:xfrm>
          <a:prstGeom prst="cloudCallout">
            <a:avLst>
              <a:gd name="adj1" fmla="val 32293"/>
              <a:gd name="adj2" fmla="val -1097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Clean infer.</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18" name="Cloud Callout 17"/>
          <p:cNvSpPr/>
          <p:nvPr/>
        </p:nvSpPr>
        <p:spPr bwMode="auto">
          <a:xfrm>
            <a:off x="2865437" y="3980658"/>
            <a:ext cx="2667000" cy="448314"/>
          </a:xfrm>
          <a:prstGeom prst="cloudCallout">
            <a:avLst>
              <a:gd name="adj1" fmla="val -12645"/>
              <a:gd name="adj2" fmla="val -1117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PIT model infer.</a:t>
            </a:r>
            <a:endParaRPr lang="en-US" sz="2000" dirty="0">
              <a:ln w="0"/>
              <a:solidFill>
                <a:schemeClr val="tx1"/>
              </a:solidFill>
              <a:effectLst>
                <a:outerShdw blurRad="38100" dist="19050" dir="2700000" algn="tl" rotWithShape="0">
                  <a:schemeClr val="dk1">
                    <a:alpha val="40000"/>
                  </a:schemeClr>
                </a:outerShdw>
              </a:effectLst>
            </a:endParaRPr>
          </a:p>
        </p:txBody>
      </p:sp>
      <p:pic>
        <p:nvPicPr>
          <p:cNvPr id="19" name="图片 18">
            <a:extLst>
              <a:ext uri="{FF2B5EF4-FFF2-40B4-BE49-F238E27FC236}">
                <a16:creationId xmlns:a16="http://schemas.microsoft.com/office/drawing/2014/main" id="{57B6FE20-F93C-48F0-A15E-F083A8DCF235}"/>
              </a:ext>
            </a:extLst>
          </p:cNvPr>
          <p:cNvPicPr>
            <a:picLocks noChangeAspect="1"/>
          </p:cNvPicPr>
          <p:nvPr/>
        </p:nvPicPr>
        <p:blipFill>
          <a:blip r:embed="rId5"/>
          <a:stretch>
            <a:fillRect/>
          </a:stretch>
        </p:blipFill>
        <p:spPr>
          <a:xfrm>
            <a:off x="6279802" y="3502244"/>
            <a:ext cx="5882035" cy="2171169"/>
          </a:xfrm>
          <a:prstGeom prst="rect">
            <a:avLst/>
          </a:prstGeom>
        </p:spPr>
      </p:pic>
      <p:sp>
        <p:nvSpPr>
          <p:cNvPr id="20" name="Title 2">
            <a:extLst>
              <a:ext uri="{FF2B5EF4-FFF2-40B4-BE49-F238E27FC236}">
                <a16:creationId xmlns:a16="http://schemas.microsoft.com/office/drawing/2014/main" id="{3E7E6E68-98CE-4FD7-BB2B-986E6C07761E}"/>
              </a:ext>
            </a:extLst>
          </p:cNvPr>
          <p:cNvSpPr>
            <a:spLocks noGrp="1"/>
          </p:cNvSpPr>
          <p:nvPr>
            <p:ph type="title"/>
          </p:nvPr>
        </p:nvSpPr>
        <p:spPr>
          <a:xfrm>
            <a:off x="274639" y="295274"/>
            <a:ext cx="11889564" cy="917575"/>
          </a:xfrm>
        </p:spPr>
        <p:txBody>
          <a:bodyPr/>
          <a:lstStyle/>
          <a:p>
            <a:r>
              <a:rPr lang="en-US" altLang="zh-CN" dirty="0">
                <a:solidFill>
                  <a:srgbClr val="0078D7"/>
                </a:solidFill>
              </a:rPr>
              <a:t>PIT + </a:t>
            </a:r>
            <a:r>
              <a:rPr lang="en-US" dirty="0">
                <a:solidFill>
                  <a:srgbClr val="0078D7"/>
                </a:solidFill>
              </a:rPr>
              <a:t>Transfer Learning</a:t>
            </a:r>
            <a:endParaRPr lang="en-US" dirty="0"/>
          </a:p>
        </p:txBody>
      </p:sp>
    </p:spTree>
    <p:extLst>
      <p:ext uri="{BB962C8B-B14F-4D97-AF65-F5344CB8AC3E}">
        <p14:creationId xmlns:p14="http://schemas.microsoft.com/office/powerpoint/2010/main" val="151874581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dirty="0">
                <a:solidFill>
                  <a:srgbClr val="000000"/>
                </a:solidFill>
              </a:rPr>
              <a:t>Advantages</a:t>
            </a:r>
          </a:p>
          <a:p>
            <a:pPr lvl="1"/>
            <a:r>
              <a:rPr lang="en-US" dirty="0">
                <a:solidFill>
                  <a:srgbClr val="000000"/>
                </a:solidFill>
              </a:rPr>
              <a:t>Domain adaptation </a:t>
            </a:r>
            <a:r>
              <a:rPr lang="en-US" dirty="0" err="1">
                <a:solidFill>
                  <a:srgbClr val="000000"/>
                </a:solidFill>
              </a:rPr>
              <a:t>v.s</a:t>
            </a:r>
            <a:r>
              <a:rPr lang="en-US" dirty="0">
                <a:solidFill>
                  <a:srgbClr val="000000"/>
                </a:solidFill>
              </a:rPr>
              <a:t>. from scratch</a:t>
            </a:r>
          </a:p>
          <a:p>
            <a:pPr lvl="2"/>
            <a:r>
              <a:rPr lang="en-US" dirty="0">
                <a:solidFill>
                  <a:srgbClr val="000000"/>
                </a:solidFill>
              </a:rPr>
              <a:t>Better model convergence</a:t>
            </a:r>
          </a:p>
          <a:p>
            <a:pPr lvl="2"/>
            <a:endParaRPr lang="en-US" dirty="0">
              <a:solidFill>
                <a:srgbClr val="000000"/>
              </a:solidFill>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en-US" dirty="0">
                <a:solidFill>
                  <a:srgbClr val="0078D7"/>
                </a:solidFill>
              </a:rPr>
              <a:t>Acoustics - Transfer Learning x Joint Training</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3" y="4063809"/>
            <a:ext cx="4709884" cy="2783767"/>
          </a:xfrm>
          <a:prstGeom prst="rect">
            <a:avLst/>
          </a:prstGeom>
        </p:spPr>
      </p:pic>
      <p:pic>
        <p:nvPicPr>
          <p:cNvPr id="5" name="Picture 4"/>
          <p:cNvPicPr>
            <a:picLocks noChangeAspect="1"/>
          </p:cNvPicPr>
          <p:nvPr/>
        </p:nvPicPr>
        <p:blipFill>
          <a:blip r:embed="rId3"/>
          <a:stretch>
            <a:fillRect/>
          </a:stretch>
        </p:blipFill>
        <p:spPr>
          <a:xfrm>
            <a:off x="6007445" y="1158397"/>
            <a:ext cx="6274927" cy="5386865"/>
          </a:xfrm>
          <a:prstGeom prst="rect">
            <a:avLst/>
          </a:prstGeom>
        </p:spPr>
      </p:pic>
    </p:spTree>
    <p:extLst>
      <p:ext uri="{BB962C8B-B14F-4D97-AF65-F5344CB8AC3E}">
        <p14:creationId xmlns:p14="http://schemas.microsoft.com/office/powerpoint/2010/main" val="7237002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5394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r>
              <a:rPr lang="zh-CN" altLang="en-US" dirty="0">
                <a:solidFill>
                  <a:schemeClr val="tx1"/>
                </a:solidFill>
              </a:rPr>
              <a:t>框架一：序列鉴别性训练</a:t>
            </a:r>
            <a:endParaRPr lang="en-US" altLang="zh-CN" dirty="0">
              <a:solidFill>
                <a:schemeClr val="tx1"/>
              </a:solidFill>
            </a:endParaRPr>
          </a:p>
          <a:p>
            <a:r>
              <a:rPr lang="zh-CN" altLang="en-US" dirty="0">
                <a:solidFill>
                  <a:schemeClr val="tx1"/>
                </a:solidFill>
              </a:rPr>
              <a:t>框架二：鉴别式序列模型</a:t>
            </a: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grpSp>
        <p:nvGrpSpPr>
          <p:cNvPr id="6" name="组合 5">
            <a:extLst>
              <a:ext uri="{FF2B5EF4-FFF2-40B4-BE49-F238E27FC236}">
                <a16:creationId xmlns:a16="http://schemas.microsoft.com/office/drawing/2014/main" id="{B152067A-65BB-4C88-A218-5A7D6D0E5D19}"/>
              </a:ext>
            </a:extLst>
          </p:cNvPr>
          <p:cNvGrpSpPr/>
          <p:nvPr/>
        </p:nvGrpSpPr>
        <p:grpSpPr>
          <a:xfrm>
            <a:off x="2444487" y="2132095"/>
            <a:ext cx="2210926" cy="1856202"/>
            <a:chOff x="2444487" y="2132095"/>
            <a:chExt cx="2210926" cy="1856202"/>
          </a:xfrm>
        </p:grpSpPr>
        <p:sp>
          <p:nvSpPr>
            <p:cNvPr id="4" name="文本框 3">
              <a:extLst>
                <a:ext uri="{FF2B5EF4-FFF2-40B4-BE49-F238E27FC236}">
                  <a16:creationId xmlns:a16="http://schemas.microsoft.com/office/drawing/2014/main" id="{A37032FF-B70E-4ED3-9345-10CC721526CE}"/>
                </a:ext>
              </a:extLst>
            </p:cNvPr>
            <p:cNvSpPr txBox="1"/>
            <p:nvPr/>
          </p:nvSpPr>
          <p:spPr>
            <a:xfrm>
              <a:off x="2495815" y="3618965"/>
              <a:ext cx="210826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strike="noStrike" kern="0" cap="none" spc="0" normalizeH="0" baseline="0" noProof="0" dirty="0">
                <a:ln>
                  <a:noFill/>
                </a:ln>
                <a:solidFill>
                  <a:srgbClr val="000000"/>
                </a:solidFill>
                <a:effectLst/>
                <a:uLnTx/>
                <a:uFillTx/>
                <a:latin typeface="Arial" charset="0"/>
                <a:ea typeface="宋体" charset="-122"/>
              </a:endParaRPr>
            </a:p>
          </p:txBody>
        </p:sp>
        <p:pic>
          <p:nvPicPr>
            <p:cNvPr id="5" name="图片 4" descr="屏幕剪辑">
              <a:extLst>
                <a:ext uri="{FF2B5EF4-FFF2-40B4-BE49-F238E27FC236}">
                  <a16:creationId xmlns:a16="http://schemas.microsoft.com/office/drawing/2014/main" id="{4E668A02-498B-4348-852B-3A9B679B4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487" y="2132095"/>
              <a:ext cx="2210926" cy="1243465"/>
            </a:xfrm>
            <a:prstGeom prst="rect">
              <a:avLst/>
            </a:prstGeom>
          </p:spPr>
        </p:pic>
      </p:gr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4"/>
          <a:stretch>
            <a:fillRect/>
          </a:stretch>
        </p:blipFill>
        <p:spPr>
          <a:xfrm>
            <a:off x="9570296" y="4736185"/>
            <a:ext cx="2605152" cy="1963066"/>
          </a:xfrm>
          <a:prstGeom prst="rect">
            <a:avLst/>
          </a:prstGeom>
        </p:spPr>
      </p:pic>
      <p:pic>
        <p:nvPicPr>
          <p:cNvPr id="9" name="图片 8">
            <a:extLst>
              <a:ext uri="{FF2B5EF4-FFF2-40B4-BE49-F238E27FC236}">
                <a16:creationId xmlns:a16="http://schemas.microsoft.com/office/drawing/2014/main" id="{83010AA4-FA72-4E1C-AEBC-512B9A735C34}"/>
              </a:ext>
            </a:extLst>
          </p:cNvPr>
          <p:cNvPicPr>
            <a:picLocks noChangeAspect="1"/>
          </p:cNvPicPr>
          <p:nvPr/>
        </p:nvPicPr>
        <p:blipFill>
          <a:blip r:embed="rId5"/>
          <a:stretch>
            <a:fillRect/>
          </a:stretch>
        </p:blipFill>
        <p:spPr>
          <a:xfrm>
            <a:off x="6894581" y="5062008"/>
            <a:ext cx="1829153" cy="719667"/>
          </a:xfrm>
          <a:prstGeom prst="rect">
            <a:avLst/>
          </a:prstGeom>
        </p:spPr>
      </p:pic>
      <p:pic>
        <p:nvPicPr>
          <p:cNvPr id="11" name="图片 10">
            <a:extLst>
              <a:ext uri="{FF2B5EF4-FFF2-40B4-BE49-F238E27FC236}">
                <a16:creationId xmlns:a16="http://schemas.microsoft.com/office/drawing/2014/main" id="{EA701283-1FA3-4735-BFA3-640690A553CA}"/>
              </a:ext>
            </a:extLst>
          </p:cNvPr>
          <p:cNvPicPr>
            <a:picLocks noChangeAspect="1"/>
          </p:cNvPicPr>
          <p:nvPr/>
        </p:nvPicPr>
        <p:blipFill>
          <a:blip r:embed="rId6"/>
          <a:stretch>
            <a:fillRect/>
          </a:stretch>
        </p:blipFill>
        <p:spPr>
          <a:xfrm>
            <a:off x="7062946" y="5998880"/>
            <a:ext cx="1594044" cy="646234"/>
          </a:xfrm>
          <a:prstGeom prst="rect">
            <a:avLst/>
          </a:prstGeom>
        </p:spPr>
      </p:pic>
    </p:spTree>
    <p:extLst>
      <p:ext uri="{BB962C8B-B14F-4D97-AF65-F5344CB8AC3E}">
        <p14:creationId xmlns:p14="http://schemas.microsoft.com/office/powerpoint/2010/main" val="581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918779"/>
            <a:ext cx="10790238" cy="5043097"/>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9113837" y="4392068"/>
            <a:ext cx="2514853"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960437" y="1221917"/>
            <a:ext cx="4572000" cy="537322"/>
          </a:xfrm>
          <a:prstGeom prst="borderCallout2">
            <a:avLst>
              <a:gd name="adj1" fmla="val 20859"/>
              <a:gd name="adj2" fmla="val 100364"/>
              <a:gd name="adj3" fmla="val 21931"/>
              <a:gd name="adj4" fmla="val 124280"/>
              <a:gd name="adj5" fmla="val 589722"/>
              <a:gd name="adj6" fmla="val 19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甚至能改善</a:t>
            </a:r>
            <a:r>
              <a:rPr lang="en-US" sz="2500" b="1" dirty="0">
                <a:ln w="0"/>
                <a:solidFill>
                  <a:schemeClr val="tx1"/>
                </a:solidFill>
                <a:effectLst>
                  <a:outerShdw blurRad="38100" dist="19050" dir="2700000" algn="tl" rotWithShape="0">
                    <a:schemeClr val="dk1">
                      <a:alpha val="40000"/>
                    </a:schemeClr>
                  </a:outerShdw>
                </a:effectLst>
              </a:rPr>
              <a:t>MMI</a:t>
            </a:r>
            <a:r>
              <a:rPr lang="zh-CN" altLang="en-US" sz="2500" b="1" dirty="0">
                <a:ln w="0"/>
                <a:solidFill>
                  <a:schemeClr val="tx1"/>
                </a:solidFill>
                <a:effectLst>
                  <a:outerShdw blurRad="38100" dist="19050" dir="2700000" algn="tl" rotWithShape="0">
                    <a:schemeClr val="dk1">
                      <a:alpha val="40000"/>
                    </a:schemeClr>
                  </a:outerShdw>
                </a:effectLst>
              </a:rPr>
              <a:t>的教师模型</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9113837" y="6011862"/>
            <a:ext cx="2515312" cy="77338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0545022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PSD</a:t>
            </a:r>
            <a:endParaRPr lang="zh-CN" altLang="en-US" dirty="0"/>
          </a:p>
        </p:txBody>
      </p:sp>
    </p:spTree>
    <p:extLst>
      <p:ext uri="{BB962C8B-B14F-4D97-AF65-F5344CB8AC3E}">
        <p14:creationId xmlns:p14="http://schemas.microsoft.com/office/powerpoint/2010/main" val="124732930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aphicFrame>
        <p:nvGraphicFramePr>
          <p:cNvPr id="4" name="内容占位符 7">
            <a:extLst>
              <a:ext uri="{FF2B5EF4-FFF2-40B4-BE49-F238E27FC236}">
                <a16:creationId xmlns:a16="http://schemas.microsoft.com/office/drawing/2014/main" id="{5C6F2CF0-1716-4C69-B579-0AD71DEACCA9}"/>
              </a:ext>
            </a:extLst>
          </p:cNvPr>
          <p:cNvGraphicFramePr>
            <a:graphicFrameLocks/>
          </p:cNvGraphicFramePr>
          <p:nvPr>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56BF38F-0DC3-47B7-ADAF-E55CDC6D9D4F}"/>
              </a:ext>
            </a:extLst>
          </p:cNvPr>
          <p:cNvGrpSpPr/>
          <p:nvPr/>
        </p:nvGrpSpPr>
        <p:grpSpPr>
          <a:xfrm>
            <a:off x="2222037" y="4682916"/>
            <a:ext cx="3090417" cy="1385178"/>
            <a:chOff x="1073890" y="5372505"/>
            <a:chExt cx="3090417" cy="13851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1830489" y="5923630"/>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1830489" y="5596279"/>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2697239" y="5372505"/>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890" y="5429118"/>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2707360" y="5981245"/>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flipH="1">
              <a:off x="3043350" y="5778103"/>
              <a:ext cx="165810" cy="203142"/>
            </a:xfrm>
            <a:prstGeom prst="straightConnector1">
              <a:avLst/>
            </a:prstGeom>
            <a:noFill/>
            <a:ln w="28575" cap="flat" cmpd="sng" algn="ctr">
              <a:solidFill>
                <a:srgbClr val="92D050"/>
              </a:solidFill>
              <a:prstDash val="solid"/>
              <a:tailEnd type="arrow"/>
            </a:ln>
            <a:effectLst/>
          </p:spPr>
        </p:cxnSp>
        <p:sp>
          <p:nvSpPr>
            <p:cNvPr id="12" name="任意多边形: 形状 11">
              <a:extLst>
                <a:ext uri="{FF2B5EF4-FFF2-40B4-BE49-F238E27FC236}">
                  <a16:creationId xmlns:a16="http://schemas.microsoft.com/office/drawing/2014/main" id="{0D9603EB-D801-4864-9B44-93DE081A045F}"/>
                </a:ext>
              </a:extLst>
            </p:cNvPr>
            <p:cNvSpPr/>
            <p:nvPr/>
          </p:nvSpPr>
          <p:spPr>
            <a:xfrm>
              <a:off x="1820369" y="6380315"/>
              <a:ext cx="826071" cy="373267"/>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 name="connsiteX0" fmla="*/ 0 w 911865"/>
                <a:gd name="connsiteY0" fmla="*/ 84668 h 175972"/>
                <a:gd name="connsiteX1" fmla="*/ 58939 w 911865"/>
                <a:gd name="connsiteY1" fmla="*/ 4691 h 175972"/>
                <a:gd name="connsiteX2" fmla="*/ 241300 w 911865"/>
                <a:gd name="connsiteY2" fmla="*/ 173568 h 175972"/>
                <a:gd name="connsiteX3" fmla="*/ 393700 w 911865"/>
                <a:gd name="connsiteY3" fmla="*/ 46568 h 175972"/>
                <a:gd name="connsiteX4" fmla="*/ 444500 w 911865"/>
                <a:gd name="connsiteY4" fmla="*/ 160868 h 175972"/>
                <a:gd name="connsiteX5" fmla="*/ 622300 w 911865"/>
                <a:gd name="connsiteY5" fmla="*/ 33868 h 175972"/>
                <a:gd name="connsiteX6" fmla="*/ 629425 w 911865"/>
                <a:gd name="connsiteY6" fmla="*/ 174262 h 175972"/>
                <a:gd name="connsiteX7" fmla="*/ 911865 w 911865"/>
                <a:gd name="connsiteY7" fmla="*/ 111784 h 175972"/>
                <a:gd name="connsiteX0" fmla="*/ 0 w 911865"/>
                <a:gd name="connsiteY0" fmla="*/ 81250 h 172554"/>
                <a:gd name="connsiteX1" fmla="*/ 58939 w 911865"/>
                <a:gd name="connsiteY1" fmla="*/ 1273 h 172554"/>
                <a:gd name="connsiteX2" fmla="*/ 214887 w 911865"/>
                <a:gd name="connsiteY2" fmla="*/ 32839 h 172554"/>
                <a:gd name="connsiteX3" fmla="*/ 393700 w 911865"/>
                <a:gd name="connsiteY3" fmla="*/ 43150 h 172554"/>
                <a:gd name="connsiteX4" fmla="*/ 444500 w 911865"/>
                <a:gd name="connsiteY4" fmla="*/ 157450 h 172554"/>
                <a:gd name="connsiteX5" fmla="*/ 622300 w 911865"/>
                <a:gd name="connsiteY5" fmla="*/ 30450 h 172554"/>
                <a:gd name="connsiteX6" fmla="*/ 629425 w 911865"/>
                <a:gd name="connsiteY6" fmla="*/ 170844 h 172554"/>
                <a:gd name="connsiteX7" fmla="*/ 911865 w 911865"/>
                <a:gd name="connsiteY7" fmla="*/ 108366 h 172554"/>
                <a:gd name="connsiteX0" fmla="*/ 0 w 911865"/>
                <a:gd name="connsiteY0" fmla="*/ 60834 h 162363"/>
                <a:gd name="connsiteX1" fmla="*/ 72146 w 911865"/>
                <a:gd name="connsiteY1" fmla="*/ 162107 h 162363"/>
                <a:gd name="connsiteX2" fmla="*/ 214887 w 911865"/>
                <a:gd name="connsiteY2" fmla="*/ 12423 h 162363"/>
                <a:gd name="connsiteX3" fmla="*/ 393700 w 911865"/>
                <a:gd name="connsiteY3" fmla="*/ 22734 h 162363"/>
                <a:gd name="connsiteX4" fmla="*/ 444500 w 911865"/>
                <a:gd name="connsiteY4" fmla="*/ 137034 h 162363"/>
                <a:gd name="connsiteX5" fmla="*/ 622300 w 911865"/>
                <a:gd name="connsiteY5" fmla="*/ 10034 h 162363"/>
                <a:gd name="connsiteX6" fmla="*/ 629425 w 911865"/>
                <a:gd name="connsiteY6" fmla="*/ 150428 h 162363"/>
                <a:gd name="connsiteX7" fmla="*/ 911865 w 911865"/>
                <a:gd name="connsiteY7" fmla="*/ 87950 h 162363"/>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629425 w 911865"/>
                <a:gd name="connsiteY6" fmla="*/ 149493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761493 w 911865"/>
                <a:gd name="connsiteY6" fmla="*/ 28660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595886 w 911865"/>
                <a:gd name="connsiteY5" fmla="*/ 157394 h 161428"/>
                <a:gd name="connsiteX6" fmla="*/ 761493 w 911865"/>
                <a:gd name="connsiteY6" fmla="*/ 28660 h 161428"/>
                <a:gd name="connsiteX7" fmla="*/ 911865 w 911865"/>
                <a:gd name="connsiteY7" fmla="*/ 87015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595886 w 819417"/>
                <a:gd name="connsiteY5" fmla="*/ 157394 h 161428"/>
                <a:gd name="connsiteX6" fmla="*/ 761493 w 819417"/>
                <a:gd name="connsiteY6" fmla="*/ 28660 h 161428"/>
                <a:gd name="connsiteX7" fmla="*/ 819417 w 819417"/>
                <a:gd name="connsiteY7" fmla="*/ 92507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358163 w 819417"/>
                <a:gd name="connsiteY5" fmla="*/ 151901 h 161428"/>
                <a:gd name="connsiteX6" fmla="*/ 761493 w 819417"/>
                <a:gd name="connsiteY6" fmla="*/ 28660 h 161428"/>
                <a:gd name="connsiteX7" fmla="*/ 819417 w 819417"/>
                <a:gd name="connsiteY7" fmla="*/ 92507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761493 w 859037"/>
                <a:gd name="connsiteY6" fmla="*/ 28660 h 161428"/>
                <a:gd name="connsiteX7" fmla="*/ 859037 w 859037"/>
                <a:gd name="connsiteY7" fmla="*/ 125461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603011 w 859037"/>
                <a:gd name="connsiteY6" fmla="*/ 39645 h 161428"/>
                <a:gd name="connsiteX7" fmla="*/ 859037 w 859037"/>
                <a:gd name="connsiteY7" fmla="*/ 125461 h 161428"/>
                <a:gd name="connsiteX0" fmla="*/ 0 w 898657"/>
                <a:gd name="connsiteY0" fmla="*/ 59899 h 161428"/>
                <a:gd name="connsiteX1" fmla="*/ 72146 w 898657"/>
                <a:gd name="connsiteY1" fmla="*/ 161172 h 161428"/>
                <a:gd name="connsiteX2" fmla="*/ 214887 w 898657"/>
                <a:gd name="connsiteY2" fmla="*/ 11488 h 161428"/>
                <a:gd name="connsiteX3" fmla="*/ 393700 w 898657"/>
                <a:gd name="connsiteY3" fmla="*/ 21799 h 161428"/>
                <a:gd name="connsiteX4" fmla="*/ 259605 w 898657"/>
                <a:gd name="connsiteY4" fmla="*/ 114129 h 161428"/>
                <a:gd name="connsiteX5" fmla="*/ 358163 w 898657"/>
                <a:gd name="connsiteY5" fmla="*/ 151901 h 161428"/>
                <a:gd name="connsiteX6" fmla="*/ 603011 w 898657"/>
                <a:gd name="connsiteY6" fmla="*/ 39645 h 161428"/>
                <a:gd name="connsiteX7" fmla="*/ 898657 w 898657"/>
                <a:gd name="connsiteY7" fmla="*/ 92506 h 161428"/>
                <a:gd name="connsiteX0" fmla="*/ 0 w 819416"/>
                <a:gd name="connsiteY0" fmla="*/ 59899 h 161428"/>
                <a:gd name="connsiteX1" fmla="*/ 72146 w 819416"/>
                <a:gd name="connsiteY1" fmla="*/ 161172 h 161428"/>
                <a:gd name="connsiteX2" fmla="*/ 214887 w 819416"/>
                <a:gd name="connsiteY2" fmla="*/ 11488 h 161428"/>
                <a:gd name="connsiteX3" fmla="*/ 393700 w 819416"/>
                <a:gd name="connsiteY3" fmla="*/ 21799 h 161428"/>
                <a:gd name="connsiteX4" fmla="*/ 259605 w 819416"/>
                <a:gd name="connsiteY4" fmla="*/ 114129 h 161428"/>
                <a:gd name="connsiteX5" fmla="*/ 358163 w 819416"/>
                <a:gd name="connsiteY5" fmla="*/ 151901 h 161428"/>
                <a:gd name="connsiteX6" fmla="*/ 603011 w 819416"/>
                <a:gd name="connsiteY6" fmla="*/ 39645 h 161428"/>
                <a:gd name="connsiteX7" fmla="*/ 819416 w 819416"/>
                <a:gd name="connsiteY7" fmla="*/ 147430 h 161428"/>
                <a:gd name="connsiteX0" fmla="*/ 0 w 926114"/>
                <a:gd name="connsiteY0" fmla="*/ 59899 h 161428"/>
                <a:gd name="connsiteX1" fmla="*/ 72146 w 926114"/>
                <a:gd name="connsiteY1" fmla="*/ 161172 h 161428"/>
                <a:gd name="connsiteX2" fmla="*/ 214887 w 926114"/>
                <a:gd name="connsiteY2" fmla="*/ 11488 h 161428"/>
                <a:gd name="connsiteX3" fmla="*/ 393700 w 926114"/>
                <a:gd name="connsiteY3" fmla="*/ 21799 h 161428"/>
                <a:gd name="connsiteX4" fmla="*/ 259605 w 926114"/>
                <a:gd name="connsiteY4" fmla="*/ 114129 h 161428"/>
                <a:gd name="connsiteX5" fmla="*/ 358163 w 926114"/>
                <a:gd name="connsiteY5" fmla="*/ 151901 h 161428"/>
                <a:gd name="connsiteX6" fmla="*/ 906768 w 926114"/>
                <a:gd name="connsiteY6" fmla="*/ 23168 h 161428"/>
                <a:gd name="connsiteX7" fmla="*/ 819416 w 926114"/>
                <a:gd name="connsiteY7" fmla="*/ 147430 h 161428"/>
                <a:gd name="connsiteX0" fmla="*/ 0 w 837104"/>
                <a:gd name="connsiteY0" fmla="*/ 59899 h 161428"/>
                <a:gd name="connsiteX1" fmla="*/ 72146 w 837104"/>
                <a:gd name="connsiteY1" fmla="*/ 161172 h 161428"/>
                <a:gd name="connsiteX2" fmla="*/ 214887 w 837104"/>
                <a:gd name="connsiteY2" fmla="*/ 11488 h 161428"/>
                <a:gd name="connsiteX3" fmla="*/ 393700 w 837104"/>
                <a:gd name="connsiteY3" fmla="*/ 21799 h 161428"/>
                <a:gd name="connsiteX4" fmla="*/ 259605 w 837104"/>
                <a:gd name="connsiteY4" fmla="*/ 114129 h 161428"/>
                <a:gd name="connsiteX5" fmla="*/ 358163 w 837104"/>
                <a:gd name="connsiteY5" fmla="*/ 151901 h 161428"/>
                <a:gd name="connsiteX6" fmla="*/ 801113 w 837104"/>
                <a:gd name="connsiteY6" fmla="*/ 12183 h 161428"/>
                <a:gd name="connsiteX7" fmla="*/ 819416 w 837104"/>
                <a:gd name="connsiteY7" fmla="*/ 147430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801113 w 859037"/>
                <a:gd name="connsiteY6" fmla="*/ 12183 h 161428"/>
                <a:gd name="connsiteX7" fmla="*/ 859037 w 859037"/>
                <a:gd name="connsiteY7" fmla="*/ 76029 h 1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037" h="161428">
                  <a:moveTo>
                    <a:pt x="0" y="59899"/>
                  </a:moveTo>
                  <a:cubicBezTo>
                    <a:pt x="174625" y="-16301"/>
                    <a:pt x="36332" y="169240"/>
                    <a:pt x="72146" y="161172"/>
                  </a:cubicBezTo>
                  <a:cubicBezTo>
                    <a:pt x="107960" y="153104"/>
                    <a:pt x="161295" y="34717"/>
                    <a:pt x="214887" y="11488"/>
                  </a:cubicBezTo>
                  <a:cubicBezTo>
                    <a:pt x="268479" y="-11741"/>
                    <a:pt x="386247" y="4692"/>
                    <a:pt x="393700" y="21799"/>
                  </a:cubicBezTo>
                  <a:cubicBezTo>
                    <a:pt x="401153" y="38906"/>
                    <a:pt x="265528" y="92445"/>
                    <a:pt x="259605" y="114129"/>
                  </a:cubicBezTo>
                  <a:cubicBezTo>
                    <a:pt x="253682" y="135813"/>
                    <a:pt x="267912" y="168892"/>
                    <a:pt x="358163" y="151901"/>
                  </a:cubicBezTo>
                  <a:cubicBezTo>
                    <a:pt x="448414" y="134910"/>
                    <a:pt x="717634" y="24828"/>
                    <a:pt x="801113" y="12183"/>
                  </a:cubicBezTo>
                  <a:cubicBezTo>
                    <a:pt x="884592" y="-462"/>
                    <a:pt x="845278" y="86612"/>
                    <a:pt x="859037" y="76029"/>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13" name="文本框 12">
              <a:extLst>
                <a:ext uri="{FF2B5EF4-FFF2-40B4-BE49-F238E27FC236}">
                  <a16:creationId xmlns:a16="http://schemas.microsoft.com/office/drawing/2014/main" id="{00CCD105-C327-4E87-AF5E-59990908DEEF}"/>
                </a:ext>
              </a:extLst>
            </p:cNvPr>
            <p:cNvSpPr txBox="1"/>
            <p:nvPr/>
          </p:nvSpPr>
          <p:spPr>
            <a:xfrm>
              <a:off x="2646440" y="6388351"/>
              <a:ext cx="117224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 + A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232686412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0BD9BB-B6B2-4CDA-B98B-CA0E91B2FC58}"/>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6B4F9F8B-CFE6-402B-961C-6D883821061E}"/>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0B47FC7D-C307-4E79-8611-231C86978F03}"/>
              </a:ext>
            </a:extLst>
          </p:cNvPr>
          <p:cNvPicPr>
            <a:picLocks noChangeAspect="1"/>
          </p:cNvPicPr>
          <p:nvPr/>
        </p:nvPicPr>
        <p:blipFill>
          <a:blip r:embed="rId2"/>
          <a:stretch>
            <a:fillRect/>
          </a:stretch>
        </p:blipFill>
        <p:spPr>
          <a:xfrm>
            <a:off x="807282" y="186863"/>
            <a:ext cx="10821910" cy="6620799"/>
          </a:xfrm>
          <a:prstGeom prst="rect">
            <a:avLst/>
          </a:prstGeom>
        </p:spPr>
      </p:pic>
    </p:spTree>
    <p:extLst>
      <p:ext uri="{BB962C8B-B14F-4D97-AF65-F5344CB8AC3E}">
        <p14:creationId xmlns:p14="http://schemas.microsoft.com/office/powerpoint/2010/main" val="305911757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E78ED-1DA1-4C03-BB7E-67E6B40286C6}"/>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D26EAE75-9207-4929-89A2-1F65C088F0CB}"/>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8340AAE7-D965-45D0-BA82-EF218CC5D7FF}"/>
              </a:ext>
            </a:extLst>
          </p:cNvPr>
          <p:cNvPicPr>
            <a:picLocks noChangeAspect="1"/>
          </p:cNvPicPr>
          <p:nvPr/>
        </p:nvPicPr>
        <p:blipFill>
          <a:blip r:embed="rId2"/>
          <a:stretch>
            <a:fillRect/>
          </a:stretch>
        </p:blipFill>
        <p:spPr>
          <a:xfrm>
            <a:off x="297624" y="148757"/>
            <a:ext cx="11841227" cy="6697010"/>
          </a:xfrm>
          <a:prstGeom prst="rect">
            <a:avLst/>
          </a:prstGeom>
        </p:spPr>
      </p:pic>
    </p:spTree>
    <p:extLst>
      <p:ext uri="{BB962C8B-B14F-4D97-AF65-F5344CB8AC3E}">
        <p14:creationId xmlns:p14="http://schemas.microsoft.com/office/powerpoint/2010/main" val="4141887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0FD1FD-A959-4337-808B-81BE9DFF9C5D}"/>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8C26A7C-212D-410D-BBC5-EB6422D5E88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8192E17-A32F-459B-AD72-0A5D75176D99}"/>
              </a:ext>
            </a:extLst>
          </p:cNvPr>
          <p:cNvPicPr>
            <a:picLocks noChangeAspect="1"/>
          </p:cNvPicPr>
          <p:nvPr/>
        </p:nvPicPr>
        <p:blipFill>
          <a:blip r:embed="rId2"/>
          <a:stretch>
            <a:fillRect/>
          </a:stretch>
        </p:blipFill>
        <p:spPr>
          <a:xfrm>
            <a:off x="869203" y="501232"/>
            <a:ext cx="10698068" cy="5992061"/>
          </a:xfrm>
          <a:prstGeom prst="rect">
            <a:avLst/>
          </a:prstGeom>
        </p:spPr>
      </p:pic>
    </p:spTree>
    <p:extLst>
      <p:ext uri="{BB962C8B-B14F-4D97-AF65-F5344CB8AC3E}">
        <p14:creationId xmlns:p14="http://schemas.microsoft.com/office/powerpoint/2010/main" val="419330174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Other PSD</a:t>
            </a:r>
            <a:endParaRPr lang="zh-CN" altLang="en-US" dirty="0"/>
          </a:p>
        </p:txBody>
      </p:sp>
    </p:spTree>
    <p:extLst>
      <p:ext uri="{BB962C8B-B14F-4D97-AF65-F5344CB8AC3E}">
        <p14:creationId xmlns:p14="http://schemas.microsoft.com/office/powerpoint/2010/main" val="313373870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3FF7D-BCAB-45BB-AA9E-0710756362BF}"/>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9761CCF0-0E72-4C64-A966-C64E186DE9E8}"/>
              </a:ext>
            </a:extLst>
          </p:cNvPr>
          <p:cNvSpPr>
            <a:spLocks noGrp="1"/>
          </p:cNvSpPr>
          <p:nvPr>
            <p:ph type="title"/>
          </p:nvPr>
        </p:nvSpPr>
        <p:spPr/>
        <p:txBody>
          <a:bodyPr/>
          <a:lstStyle/>
          <a:p>
            <a:endParaRPr lang="zh-CN" altLang="en-US"/>
          </a:p>
        </p:txBody>
      </p:sp>
      <p:pic>
        <p:nvPicPr>
          <p:cNvPr id="5" name="图片 4" descr="图片包含 屏幕截图&#10;&#10;自动生成的说明">
            <a:extLst>
              <a:ext uri="{FF2B5EF4-FFF2-40B4-BE49-F238E27FC236}">
                <a16:creationId xmlns:a16="http://schemas.microsoft.com/office/drawing/2014/main" id="{32BE74F8-0D04-4268-BD81-7DC3CFF8819D}"/>
              </a:ext>
            </a:extLst>
          </p:cNvPr>
          <p:cNvPicPr>
            <a:picLocks noChangeAspect="1"/>
          </p:cNvPicPr>
          <p:nvPr/>
        </p:nvPicPr>
        <p:blipFill>
          <a:blip r:embed="rId2"/>
          <a:stretch>
            <a:fillRect/>
          </a:stretch>
        </p:blipFill>
        <p:spPr>
          <a:xfrm>
            <a:off x="2276764" y="4335462"/>
            <a:ext cx="9921875" cy="2486034"/>
          </a:xfrm>
          <a:prstGeom prst="rect">
            <a:avLst/>
          </a:prstGeom>
        </p:spPr>
      </p:pic>
      <p:pic>
        <p:nvPicPr>
          <p:cNvPr id="7" name="图片 6" descr="图片包含 屏幕截图&#10;&#10;自动生成的说明">
            <a:extLst>
              <a:ext uri="{FF2B5EF4-FFF2-40B4-BE49-F238E27FC236}">
                <a16:creationId xmlns:a16="http://schemas.microsoft.com/office/drawing/2014/main" id="{19110F61-4E0D-4692-BB62-B3299284EA61}"/>
              </a:ext>
            </a:extLst>
          </p:cNvPr>
          <p:cNvPicPr>
            <a:picLocks noChangeAspect="1"/>
          </p:cNvPicPr>
          <p:nvPr/>
        </p:nvPicPr>
        <p:blipFill>
          <a:blip r:embed="rId3"/>
          <a:stretch>
            <a:fillRect/>
          </a:stretch>
        </p:blipFill>
        <p:spPr>
          <a:xfrm>
            <a:off x="716782" y="1125206"/>
            <a:ext cx="6208371" cy="2676856"/>
          </a:xfrm>
          <a:prstGeom prst="rect">
            <a:avLst/>
          </a:prstGeom>
        </p:spPr>
      </p:pic>
    </p:spTree>
    <p:extLst>
      <p:ext uri="{BB962C8B-B14F-4D97-AF65-F5344CB8AC3E}">
        <p14:creationId xmlns:p14="http://schemas.microsoft.com/office/powerpoint/2010/main" val="42069050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4A7668-EC08-486B-9AC5-F25788757BC0}"/>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759F029B-0BFC-45DE-BB7E-3289344BD603}"/>
              </a:ext>
            </a:extLst>
          </p:cNvPr>
          <p:cNvSpPr>
            <a:spLocks noGrp="1"/>
          </p:cNvSpPr>
          <p:nvPr>
            <p:ph type="title"/>
          </p:nvPr>
        </p:nvSpPr>
        <p:spPr/>
        <p:txBody>
          <a:bodyPr/>
          <a:lstStyle/>
          <a:p>
            <a:r>
              <a:rPr lang="en-US" altLang="zh-CN" dirty="0"/>
              <a:t>GPU details</a:t>
            </a:r>
            <a:endParaRPr lang="zh-CN" altLang="en-US" dirty="0"/>
          </a:p>
        </p:txBody>
      </p:sp>
    </p:spTree>
    <p:extLst>
      <p:ext uri="{BB962C8B-B14F-4D97-AF65-F5344CB8AC3E}">
        <p14:creationId xmlns:p14="http://schemas.microsoft.com/office/powerpoint/2010/main" val="168382056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12" name="图片 11">
            <a:extLst>
              <a:ext uri="{FF2B5EF4-FFF2-40B4-BE49-F238E27FC236}">
                <a16:creationId xmlns:a16="http://schemas.microsoft.com/office/drawing/2014/main" id="{674A13FE-FB93-44CA-97DB-0A7933E829CD}"/>
              </a:ext>
            </a:extLst>
          </p:cNvPr>
          <p:cNvPicPr>
            <a:picLocks noChangeAspect="1"/>
          </p:cNvPicPr>
          <p:nvPr/>
        </p:nvPicPr>
        <p:blipFill>
          <a:blip r:embed="rId3"/>
          <a:stretch>
            <a:fillRect/>
          </a:stretch>
        </p:blipFill>
        <p:spPr>
          <a:xfrm>
            <a:off x="274637" y="2125662"/>
            <a:ext cx="10262358" cy="1698499"/>
          </a:xfrm>
          <a:prstGeom prst="rect">
            <a:avLst/>
          </a:prstGeom>
        </p:spPr>
      </p:pic>
      <p:pic>
        <p:nvPicPr>
          <p:cNvPr id="14" name="图片 13">
            <a:extLst>
              <a:ext uri="{FF2B5EF4-FFF2-40B4-BE49-F238E27FC236}">
                <a16:creationId xmlns:a16="http://schemas.microsoft.com/office/drawing/2014/main" id="{98EFF37E-8A7B-4508-A59E-74FCDD2A6B8F}"/>
              </a:ext>
            </a:extLst>
          </p:cNvPr>
          <p:cNvPicPr>
            <a:picLocks noChangeAspect="1"/>
          </p:cNvPicPr>
          <p:nvPr/>
        </p:nvPicPr>
        <p:blipFill>
          <a:blip r:embed="rId4"/>
          <a:stretch>
            <a:fillRect/>
          </a:stretch>
        </p:blipFill>
        <p:spPr>
          <a:xfrm>
            <a:off x="274637" y="4670652"/>
            <a:ext cx="10262356" cy="1798410"/>
          </a:xfrm>
          <a:prstGeom prst="rect">
            <a:avLst/>
          </a:prstGeom>
        </p:spPr>
      </p:pic>
      <p:cxnSp>
        <p:nvCxnSpPr>
          <p:cNvPr id="15" name="直接箭头连接符 14">
            <a:extLst>
              <a:ext uri="{FF2B5EF4-FFF2-40B4-BE49-F238E27FC236}">
                <a16:creationId xmlns:a16="http://schemas.microsoft.com/office/drawing/2014/main" id="{B467162C-2066-49B1-BD88-A342BBC5CB55}"/>
              </a:ext>
            </a:extLst>
          </p:cNvPr>
          <p:cNvCxnSpPr>
            <a:cxnSpLocks/>
          </p:cNvCxnSpPr>
          <p:nvPr/>
        </p:nvCxnSpPr>
        <p:spPr>
          <a:xfrm>
            <a:off x="8351837" y="4259262"/>
            <a:ext cx="0" cy="83820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2502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3"/>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9781138-B3F2-4025-90C1-7CE57AAEC23F}"/>
              </a:ext>
            </a:extLst>
          </p:cNvPr>
          <p:cNvPicPr>
            <a:picLocks noChangeAspect="1"/>
          </p:cNvPicPr>
          <p:nvPr/>
        </p:nvPicPr>
        <p:blipFill>
          <a:blip r:embed="rId4"/>
          <a:stretch>
            <a:fillRect/>
          </a:stretch>
        </p:blipFill>
        <p:spPr>
          <a:xfrm>
            <a:off x="7503277" y="354615"/>
            <a:ext cx="1829153" cy="719667"/>
          </a:xfrm>
          <a:prstGeom prst="rect">
            <a:avLst/>
          </a:prstGeom>
        </p:spPr>
      </p:pic>
      <p:pic>
        <p:nvPicPr>
          <p:cNvPr id="22" name="图片 21" descr="图片包含 屏幕截图&#10;&#10;自动生成的说明">
            <a:extLst>
              <a:ext uri="{FF2B5EF4-FFF2-40B4-BE49-F238E27FC236}">
                <a16:creationId xmlns:a16="http://schemas.microsoft.com/office/drawing/2014/main" id="{9DFDFF33-8724-4678-9981-33E77B9CE8F0}"/>
              </a:ext>
            </a:extLst>
          </p:cNvPr>
          <p:cNvPicPr>
            <a:picLocks noChangeAspect="1"/>
          </p:cNvPicPr>
          <p:nvPr/>
        </p:nvPicPr>
        <p:blipFill>
          <a:blip r:embed="rId5"/>
          <a:stretch>
            <a:fillRect/>
          </a:stretch>
        </p:blipFill>
        <p:spPr>
          <a:xfrm>
            <a:off x="6236712" y="2259290"/>
            <a:ext cx="6068272" cy="4572638"/>
          </a:xfrm>
          <a:prstGeom prst="rect">
            <a:avLst/>
          </a:prstGeom>
        </p:spPr>
      </p:pic>
    </p:spTree>
    <p:extLst>
      <p:ext uri="{BB962C8B-B14F-4D97-AF65-F5344CB8AC3E}">
        <p14:creationId xmlns:p14="http://schemas.microsoft.com/office/powerpoint/2010/main" val="282783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5893"/>
          </a:xfrm>
        </p:spPr>
        <p:txBody>
          <a:bodyPr/>
          <a:lstStyle/>
          <a:p>
            <a:r>
              <a:rPr lang="en-US" altLang="zh-CN" dirty="0">
                <a:solidFill>
                  <a:schemeClr val="tx1"/>
                </a:solidFill>
              </a:rPr>
              <a:t>This Work: GPU-based Decoding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GPU </a:t>
            </a:r>
            <a:r>
              <a:rPr lang="zh-CN" altLang="en-US" dirty="0">
                <a:solidFill>
                  <a:schemeClr val="tx1"/>
                </a:solidFill>
              </a:rPr>
              <a:t>内存只足够存储</a:t>
            </a:r>
            <a:r>
              <a:rPr lang="en-US" dirty="0">
                <a:solidFill>
                  <a:schemeClr val="tx1"/>
                </a:solidFill>
              </a:rPr>
              <a:t> 1-pass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7" name="图片 6" descr="图片包含 屏幕截图&#10;&#10;已生成极高可信度的说明">
            <a:extLst>
              <a:ext uri="{FF2B5EF4-FFF2-40B4-BE49-F238E27FC236}">
                <a16:creationId xmlns:a16="http://schemas.microsoft.com/office/drawing/2014/main" id="{68F7AC13-5BB5-44D1-A171-7F1E9FAB8842}"/>
              </a:ext>
            </a:extLst>
          </p:cNvPr>
          <p:cNvPicPr>
            <a:picLocks noChangeAspect="1"/>
          </p:cNvPicPr>
          <p:nvPr/>
        </p:nvPicPr>
        <p:blipFill>
          <a:blip r:embed="rId3"/>
          <a:stretch>
            <a:fillRect/>
          </a:stretch>
        </p:blipFill>
        <p:spPr>
          <a:xfrm>
            <a:off x="0" y="2278062"/>
            <a:ext cx="12436475" cy="2061444"/>
          </a:xfrm>
          <a:prstGeom prst="rect">
            <a:avLst/>
          </a:prstGeom>
        </p:spPr>
      </p:pic>
    </p:spTree>
    <p:extLst>
      <p:ext uri="{BB962C8B-B14F-4D97-AF65-F5344CB8AC3E}">
        <p14:creationId xmlns:p14="http://schemas.microsoft.com/office/powerpoint/2010/main" val="3431174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en-US" dirty="0">
                <a:solidFill>
                  <a:schemeClr val="tx1"/>
                </a:solidFill>
              </a:rPr>
              <a:t>Naïve implementation:</a:t>
            </a:r>
          </a:p>
          <a:p>
            <a:pPr lvl="1"/>
            <a:r>
              <a:rPr lang="en-US" dirty="0">
                <a:solidFill>
                  <a:schemeClr val="tx1"/>
                </a:solidFill>
              </a:rPr>
              <a:t>Critical section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Thread deadlock </a:t>
            </a:r>
            <a:r>
              <a:rPr lang="en-US" altLang="zh-CN" dirty="0">
                <a:solidFill>
                  <a:schemeClr val="tx1"/>
                </a:solidFill>
              </a:rPr>
              <a:t>in earlier GPU architectures</a:t>
            </a:r>
            <a:endParaRPr lang="en-US" dirty="0">
              <a:solidFill>
                <a:schemeClr val="tx1"/>
              </a:solidFill>
            </a:endParaRPr>
          </a:p>
          <a:p>
            <a:pPr lvl="1"/>
            <a:r>
              <a:rPr lang="en-US" dirty="0">
                <a:solidFill>
                  <a:schemeClr val="tx1"/>
                </a:solidFill>
              </a:rPr>
              <a:t>Slow because of </a:t>
            </a:r>
            <a:r>
              <a:rPr lang="en-US" b="1" dirty="0">
                <a:solidFill>
                  <a:srgbClr val="0078D7"/>
                </a:solidFill>
              </a:rPr>
              <a:t>while loop</a:t>
            </a:r>
            <a:r>
              <a:rPr lang="en-US" dirty="0">
                <a:solidFill>
                  <a:schemeClr val="tx1"/>
                </a:solidFill>
              </a:rPr>
              <a:t> and </a:t>
            </a:r>
            <a:r>
              <a:rPr lang="en-US" altLang="zh-CN" b="1" dirty="0">
                <a:solidFill>
                  <a:srgbClr val="0078D7"/>
                </a:solidFill>
              </a:rPr>
              <a:t>semaphore</a:t>
            </a:r>
            <a:r>
              <a:rPr lang="en-US" b="1" dirty="0">
                <a:solidFill>
                  <a:srgbClr val="0078D7"/>
                </a:solidFill>
              </a:rPr>
              <a:t> acquiring</a:t>
            </a:r>
          </a:p>
          <a:p>
            <a:pPr lvl="1"/>
            <a:endParaRPr lang="en-US" dirty="0">
              <a:solidFill>
                <a:schemeClr val="tx1"/>
              </a:solidFill>
            </a:endParaRPr>
          </a:p>
        </p:txBody>
      </p:sp>
      <p:pic>
        <p:nvPicPr>
          <p:cNvPr id="6" name="图片 5">
            <a:extLst>
              <a:ext uri="{FF2B5EF4-FFF2-40B4-BE49-F238E27FC236}">
                <a16:creationId xmlns:a16="http://schemas.microsoft.com/office/drawing/2014/main" id="{B333B6A3-4971-4D49-80BC-077B01FFF0C6}"/>
              </a:ext>
            </a:extLst>
          </p:cNvPr>
          <p:cNvPicPr>
            <a:picLocks noChangeAspect="1"/>
          </p:cNvPicPr>
          <p:nvPr/>
        </p:nvPicPr>
        <p:blipFill>
          <a:blip r:embed="rId3"/>
          <a:stretch>
            <a:fillRect/>
          </a:stretch>
        </p:blipFill>
        <p:spPr>
          <a:xfrm>
            <a:off x="427037" y="2354262"/>
            <a:ext cx="11579934" cy="3505200"/>
          </a:xfrm>
          <a:prstGeom prst="rect">
            <a:avLst/>
          </a:prstGeom>
        </p:spPr>
      </p:pic>
      <p:sp>
        <p:nvSpPr>
          <p:cNvPr id="8" name="矩形 7">
            <a:extLst>
              <a:ext uri="{FF2B5EF4-FFF2-40B4-BE49-F238E27FC236}">
                <a16:creationId xmlns:a16="http://schemas.microsoft.com/office/drawing/2014/main" id="{E367C27B-4F0B-4F3B-8BDF-CB1099109852}"/>
              </a:ext>
            </a:extLst>
          </p:cNvPr>
          <p:cNvSpPr/>
          <p:nvPr/>
        </p:nvSpPr>
        <p:spPr bwMode="auto">
          <a:xfrm>
            <a:off x="1341437" y="29638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7" name="矩形 6">
            <a:extLst>
              <a:ext uri="{FF2B5EF4-FFF2-40B4-BE49-F238E27FC236}">
                <a16:creationId xmlns:a16="http://schemas.microsoft.com/office/drawing/2014/main" id="{AB2B7979-C63E-48AD-A49D-C894A2C7B9FA}"/>
              </a:ext>
            </a:extLst>
          </p:cNvPr>
          <p:cNvSpPr/>
          <p:nvPr/>
        </p:nvSpPr>
        <p:spPr bwMode="auto">
          <a:xfrm>
            <a:off x="1341437" y="42592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pic>
        <p:nvPicPr>
          <p:cNvPr id="10" name="图片 9">
            <a:extLst>
              <a:ext uri="{FF2B5EF4-FFF2-40B4-BE49-F238E27FC236}">
                <a16:creationId xmlns:a16="http://schemas.microsoft.com/office/drawing/2014/main" id="{E65B6B74-4637-4264-A751-CF0AD7B97770}"/>
              </a:ext>
            </a:extLst>
          </p:cNvPr>
          <p:cNvPicPr>
            <a:picLocks noChangeAspect="1"/>
          </p:cNvPicPr>
          <p:nvPr/>
        </p:nvPicPr>
        <p:blipFill>
          <a:blip r:embed="rId4"/>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1" name="Title 2">
            <a:extLst>
              <a:ext uri="{FF2B5EF4-FFF2-40B4-BE49-F238E27FC236}">
                <a16:creationId xmlns:a16="http://schemas.microsoft.com/office/drawing/2014/main" id="{835E2A46-1275-4B80-B4B9-C02D7653B773}"/>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98707411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Procedure of WFST decoding</a:t>
            </a:r>
            <a:endParaRPr lang="en-US" dirty="0">
              <a:solidFill>
                <a:srgbClr val="0078D7"/>
              </a:solidFill>
            </a:endParaRPr>
          </a:p>
        </p:txBody>
      </p:sp>
      <p:sp>
        <p:nvSpPr>
          <p:cNvPr id="2" name="Text Placeholder 1"/>
          <p:cNvSpPr>
            <a:spLocks noGrp="1"/>
          </p:cNvSpPr>
          <p:nvPr>
            <p:ph type="body" sz="quarter" idx="10"/>
          </p:nvPr>
        </p:nvSpPr>
        <p:spPr>
          <a:xfrm>
            <a:off x="274639" y="1212849"/>
            <a:ext cx="6095998" cy="1015663"/>
          </a:xfrm>
        </p:spPr>
        <p:txBody>
          <a:bodyPr/>
          <a:lstStyle/>
          <a:p>
            <a:r>
              <a:rPr lang="en-US" sz="3000" b="1" dirty="0">
                <a:solidFill>
                  <a:schemeClr val="tx1"/>
                </a:solidFill>
              </a:rPr>
              <a:t>Loops until no token modification</a:t>
            </a: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18" name="图片 17">
            <a:extLst>
              <a:ext uri="{FF2B5EF4-FFF2-40B4-BE49-F238E27FC236}">
                <a16:creationId xmlns:a16="http://schemas.microsoft.com/office/drawing/2014/main" id="{A4CDE59F-3F44-42D6-9B90-726E52D07104}"/>
              </a:ext>
            </a:extLst>
          </p:cNvPr>
          <p:cNvPicPr>
            <a:picLocks noChangeAspect="1"/>
          </p:cNvPicPr>
          <p:nvPr/>
        </p:nvPicPr>
        <p:blipFill>
          <a:blip r:embed="rId2"/>
          <a:stretch>
            <a:fillRect/>
          </a:stretch>
        </p:blipFill>
        <p:spPr>
          <a:xfrm>
            <a:off x="655637" y="2190515"/>
            <a:ext cx="8582554" cy="1266948"/>
          </a:xfrm>
          <a:prstGeom prst="rect">
            <a:avLst/>
          </a:prstGeom>
        </p:spPr>
      </p:pic>
      <p:pic>
        <p:nvPicPr>
          <p:cNvPr id="19" name="图片 18">
            <a:extLst>
              <a:ext uri="{FF2B5EF4-FFF2-40B4-BE49-F238E27FC236}">
                <a16:creationId xmlns:a16="http://schemas.microsoft.com/office/drawing/2014/main" id="{3079063F-7E8F-46AF-B572-34DE0F8EAA41}"/>
              </a:ext>
            </a:extLst>
          </p:cNvPr>
          <p:cNvPicPr>
            <a:picLocks noChangeAspect="1"/>
          </p:cNvPicPr>
          <p:nvPr/>
        </p:nvPicPr>
        <p:blipFill>
          <a:blip r:embed="rId3"/>
          <a:stretch>
            <a:fillRect/>
          </a:stretch>
        </p:blipFill>
        <p:spPr>
          <a:xfrm>
            <a:off x="4850888" y="4508829"/>
            <a:ext cx="7082349" cy="1835260"/>
          </a:xfrm>
          <a:prstGeom prst="rect">
            <a:avLst/>
          </a:prstGeom>
        </p:spPr>
      </p:pic>
    </p:spTree>
    <p:extLst>
      <p:ext uri="{BB962C8B-B14F-4D97-AF65-F5344CB8AC3E}">
        <p14:creationId xmlns:p14="http://schemas.microsoft.com/office/powerpoint/2010/main" val="396413342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Lattice processing</a:t>
            </a:r>
            <a:endParaRPr lang="en-US" dirty="0">
              <a:solidFill>
                <a:srgbClr val="0078D7"/>
              </a:solidFill>
            </a:endParaRPr>
          </a:p>
        </p:txBody>
      </p:sp>
      <p:sp>
        <p:nvSpPr>
          <p:cNvPr id="2" name="Text Placeholder 1"/>
          <p:cNvSpPr>
            <a:spLocks noGrp="1"/>
          </p:cNvSpPr>
          <p:nvPr>
            <p:ph type="body" sz="quarter" idx="10"/>
          </p:nvPr>
        </p:nvSpPr>
        <p:spPr>
          <a:xfrm>
            <a:off x="274640" y="1212849"/>
            <a:ext cx="4495798" cy="4173450"/>
          </a:xfrm>
        </p:spPr>
        <p:txBody>
          <a:bodyPr/>
          <a:lstStyle/>
          <a:p>
            <a:r>
              <a:rPr lang="en-US" sz="4000" dirty="0">
                <a:solidFill>
                  <a:schemeClr val="tx1"/>
                </a:solidFill>
              </a:rPr>
              <a:t>Lattice pruning</a:t>
            </a:r>
          </a:p>
          <a:p>
            <a:pPr lvl="1"/>
            <a:r>
              <a:rPr lang="en-US" dirty="0">
                <a:solidFill>
                  <a:schemeClr val="tx1"/>
                </a:solidFill>
              </a:rPr>
              <a:t>The original CPU version: iteratively updates extra costs of nodes and arcs until they stop changing</a:t>
            </a:r>
          </a:p>
          <a:p>
            <a:pPr lvl="1"/>
            <a:endParaRPr lang="en-US" altLang="zh-CN" dirty="0">
              <a:solidFill>
                <a:schemeClr val="tx1"/>
              </a:solidFill>
            </a:endParaRPr>
          </a:p>
          <a:p>
            <a:pPr lvl="1"/>
            <a:r>
              <a:rPr lang="en-US" altLang="zh-CN" dirty="0">
                <a:solidFill>
                  <a:schemeClr val="tx1"/>
                </a:solidFill>
              </a:rPr>
              <a:t>Proposed: </a:t>
            </a:r>
          </a:p>
          <a:p>
            <a:pPr lvl="2"/>
            <a:r>
              <a:rPr lang="en-US" altLang="zh-CN" sz="2400" dirty="0">
                <a:solidFill>
                  <a:schemeClr val="tx1"/>
                </a:solidFill>
              </a:rPr>
              <a:t>updating in parallel</a:t>
            </a:r>
          </a:p>
          <a:p>
            <a:pPr lvl="2"/>
            <a:r>
              <a:rPr lang="en-US" sz="2400" dirty="0" err="1">
                <a:solidFill>
                  <a:schemeClr val="tx1"/>
                </a:solidFill>
              </a:rPr>
              <a:t>Linkedlist</a:t>
            </a:r>
            <a:r>
              <a:rPr lang="en-US" sz="2400" dirty="0">
                <a:solidFill>
                  <a:schemeClr val="tx1"/>
                </a:solidFill>
              </a:rPr>
              <a:t> </a:t>
            </a:r>
            <a:r>
              <a:rPr lang="en-US" sz="2400" dirty="0">
                <a:solidFill>
                  <a:schemeClr val="tx1"/>
                </a:solidFill>
                <a:sym typeface="Wingdings" panose="05000000000000000000" pitchFamily="2" charset="2"/>
              </a:rPr>
              <a:t> vector</a:t>
            </a:r>
          </a:p>
          <a:p>
            <a:pPr lvl="2"/>
            <a:r>
              <a:rPr lang="en-US" sz="2400" dirty="0">
                <a:solidFill>
                  <a:schemeClr val="tx1"/>
                </a:solidFill>
                <a:sym typeface="Wingdings" panose="05000000000000000000" pitchFamily="2" charset="2"/>
              </a:rPr>
              <a:t>Atomic operations</a:t>
            </a:r>
            <a:endParaRPr lang="en-US" sz="2400" dirty="0">
              <a:solidFill>
                <a:schemeClr val="tx1"/>
              </a:solidFill>
            </a:endParaRP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8782E339-A906-4AAB-B785-B5C3D460516B}"/>
              </a:ext>
            </a:extLst>
          </p:cNvPr>
          <p:cNvPicPr>
            <a:picLocks noChangeAspect="1"/>
          </p:cNvPicPr>
          <p:nvPr/>
        </p:nvPicPr>
        <p:blipFill>
          <a:blip r:embed="rId2"/>
          <a:stretch>
            <a:fillRect/>
          </a:stretch>
        </p:blipFill>
        <p:spPr>
          <a:xfrm>
            <a:off x="5151437" y="1301717"/>
            <a:ext cx="6828712" cy="4591468"/>
          </a:xfrm>
          <a:prstGeom prst="rect">
            <a:avLst/>
          </a:prstGeom>
        </p:spPr>
      </p:pic>
      <p:sp>
        <p:nvSpPr>
          <p:cNvPr id="9" name="矩形 8">
            <a:extLst>
              <a:ext uri="{FF2B5EF4-FFF2-40B4-BE49-F238E27FC236}">
                <a16:creationId xmlns:a16="http://schemas.microsoft.com/office/drawing/2014/main" id="{81E20BA2-AF86-41B0-B35E-54AD9C6C0A87}"/>
              </a:ext>
            </a:extLst>
          </p:cNvPr>
          <p:cNvSpPr/>
          <p:nvPr/>
        </p:nvSpPr>
        <p:spPr bwMode="auto">
          <a:xfrm>
            <a:off x="7513637" y="3597451"/>
            <a:ext cx="744866" cy="35119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0" name="矩形 9">
            <a:extLst>
              <a:ext uri="{FF2B5EF4-FFF2-40B4-BE49-F238E27FC236}">
                <a16:creationId xmlns:a16="http://schemas.microsoft.com/office/drawing/2014/main" id="{6E894540-0E0E-4FBA-8390-248644596E12}"/>
              </a:ext>
            </a:extLst>
          </p:cNvPr>
          <p:cNvSpPr/>
          <p:nvPr/>
        </p:nvSpPr>
        <p:spPr bwMode="auto">
          <a:xfrm>
            <a:off x="9664371" y="3603270"/>
            <a:ext cx="2192666"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矩形 10">
            <a:extLst>
              <a:ext uri="{FF2B5EF4-FFF2-40B4-BE49-F238E27FC236}">
                <a16:creationId xmlns:a16="http://schemas.microsoft.com/office/drawing/2014/main" id="{54800649-4204-47EB-ABA6-DA4840ACAF98}"/>
              </a:ext>
            </a:extLst>
          </p:cNvPr>
          <p:cNvSpPr/>
          <p:nvPr/>
        </p:nvSpPr>
        <p:spPr bwMode="auto">
          <a:xfrm>
            <a:off x="7132637" y="5133089"/>
            <a:ext cx="3429000"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7543670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share WFST between utterances in a GPU</a:t>
            </a:r>
          </a:p>
          <a:p>
            <a:r>
              <a:rPr lang="en-US" altLang="zh-CN" dirty="0">
                <a:solidFill>
                  <a:schemeClr val="tx1"/>
                </a:solidFill>
              </a:rPr>
              <a:t>reduce context switching overheads: m</a:t>
            </a:r>
            <a:r>
              <a:rPr lang="en-US" dirty="0">
                <a:solidFill>
                  <a:schemeClr val="tx1"/>
                </a:solidFill>
              </a:rPr>
              <a:t>ulti-process service (MPS)</a:t>
            </a:r>
          </a:p>
          <a:p>
            <a:r>
              <a:rPr lang="en-US" dirty="0">
                <a:solidFill>
                  <a:schemeClr val="tx1"/>
                </a:solidFill>
              </a:rPr>
              <a:t>Lazy malloc to reduce memory: </a:t>
            </a:r>
            <a:r>
              <a:rPr lang="en-US" dirty="0" err="1">
                <a:solidFill>
                  <a:schemeClr val="tx1"/>
                </a:solidFill>
              </a:rPr>
              <a:t>CudaMallocManaged</a:t>
            </a:r>
            <a:endParaRPr lang="en-US" dirty="0">
              <a:solidFill>
                <a:schemeClr val="tx1"/>
              </a:solidFill>
            </a:endParaRPr>
          </a:p>
          <a:p>
            <a:r>
              <a:rPr lang="en-US" dirty="0">
                <a:solidFill>
                  <a:schemeClr val="tx1"/>
                </a:solidFill>
              </a:rPr>
              <a:t>grid sync implementation </a:t>
            </a:r>
          </a:p>
        </p:txBody>
      </p:sp>
      <p:pic>
        <p:nvPicPr>
          <p:cNvPr id="5" name="图片 4">
            <a:extLst>
              <a:ext uri="{FF2B5EF4-FFF2-40B4-BE49-F238E27FC236}">
                <a16:creationId xmlns:a16="http://schemas.microsoft.com/office/drawing/2014/main" id="{1F89759D-2D76-447C-97F5-EC86F95DC6B1}"/>
              </a:ext>
            </a:extLst>
          </p:cNvPr>
          <p:cNvPicPr>
            <a:picLocks noChangeAspect="1"/>
          </p:cNvPicPr>
          <p:nvPr/>
        </p:nvPicPr>
        <p:blipFill>
          <a:blip r:embed="rId2"/>
          <a:stretch>
            <a:fillRect/>
          </a:stretch>
        </p:blipFill>
        <p:spPr>
          <a:xfrm>
            <a:off x="6904037" y="3725862"/>
            <a:ext cx="5334000" cy="3231636"/>
          </a:xfrm>
          <a:prstGeom prst="rect">
            <a:avLst/>
          </a:prstGeom>
        </p:spPr>
      </p:pic>
    </p:spTree>
    <p:extLst>
      <p:ext uri="{BB962C8B-B14F-4D97-AF65-F5344CB8AC3E}">
        <p14:creationId xmlns:p14="http://schemas.microsoft.com/office/powerpoint/2010/main" val="171088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18220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pPr lvl="1"/>
            <a:r>
              <a:rPr lang="en-US" altLang="zh-CN" dirty="0">
                <a:solidFill>
                  <a:schemeClr val="tx1"/>
                </a:solidFill>
              </a:rPr>
              <a:t>Do not need to make threads wait for modified1 = false</a:t>
            </a:r>
            <a:endParaRPr lang="en-US" dirty="0">
              <a:solidFill>
                <a:schemeClr val="tx1"/>
              </a:solidFill>
            </a:endParaRPr>
          </a:p>
          <a:p>
            <a:endParaRPr lang="en-US" dirty="0">
              <a:solidFill>
                <a:schemeClr val="tx1"/>
              </a:solidFill>
            </a:endParaRPr>
          </a:p>
        </p:txBody>
      </p:sp>
      <p:pic>
        <p:nvPicPr>
          <p:cNvPr id="6" name="图片 5">
            <a:extLst>
              <a:ext uri="{FF2B5EF4-FFF2-40B4-BE49-F238E27FC236}">
                <a16:creationId xmlns:a16="http://schemas.microsoft.com/office/drawing/2014/main" id="{69C803AA-AF30-4177-A6BF-B69FFCEBD5AE}"/>
              </a:ext>
            </a:extLst>
          </p:cNvPr>
          <p:cNvPicPr>
            <a:picLocks noChangeAspect="1"/>
          </p:cNvPicPr>
          <p:nvPr/>
        </p:nvPicPr>
        <p:blipFill>
          <a:blip r:embed="rId2"/>
          <a:stretch>
            <a:fillRect/>
          </a:stretch>
        </p:blipFill>
        <p:spPr>
          <a:xfrm>
            <a:off x="2255837" y="2507003"/>
            <a:ext cx="9220200" cy="3123859"/>
          </a:xfrm>
          <a:prstGeom prst="rect">
            <a:avLst/>
          </a:prstGeom>
        </p:spPr>
      </p:pic>
      <p:sp>
        <p:nvSpPr>
          <p:cNvPr id="8" name="矩形 7">
            <a:extLst>
              <a:ext uri="{FF2B5EF4-FFF2-40B4-BE49-F238E27FC236}">
                <a16:creationId xmlns:a16="http://schemas.microsoft.com/office/drawing/2014/main" id="{C1D11F18-86FE-46AA-B945-9E8D3E10FC87}"/>
              </a:ext>
            </a:extLst>
          </p:cNvPr>
          <p:cNvSpPr/>
          <p:nvPr/>
        </p:nvSpPr>
        <p:spPr bwMode="auto">
          <a:xfrm>
            <a:off x="2636837" y="4036822"/>
            <a:ext cx="5621666" cy="45138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546127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r>
              <a:rPr lang="en-US" dirty="0">
                <a:solidFill>
                  <a:schemeClr val="tx1"/>
                </a:solidFill>
              </a:rPr>
              <a:t>faster </a:t>
            </a:r>
            <a:r>
              <a:rPr lang="en-US" dirty="0" err="1">
                <a:solidFill>
                  <a:schemeClr val="tx1"/>
                </a:solidFill>
              </a:rPr>
              <a:t>atomicAdd</a:t>
            </a:r>
            <a:r>
              <a:rPr lang="en-US" dirty="0">
                <a:solidFill>
                  <a:schemeClr val="tx1"/>
                </a:solidFill>
              </a:rPr>
              <a:t> by launch-and-go</a:t>
            </a:r>
          </a:p>
          <a:p>
            <a:endParaRPr lang="en-US" dirty="0">
              <a:solidFill>
                <a:schemeClr val="tx1"/>
              </a:solidFill>
            </a:endParaRPr>
          </a:p>
          <a:p>
            <a:endParaRPr lang="en-US" dirty="0">
              <a:solidFill>
                <a:schemeClr val="tx1"/>
              </a:solidFill>
            </a:endParaRPr>
          </a:p>
          <a:p>
            <a:r>
              <a:rPr lang="en-US" dirty="0">
                <a:solidFill>
                  <a:schemeClr val="tx1"/>
                </a:solidFill>
              </a:rPr>
              <a:t>sharing </a:t>
            </a:r>
            <a:r>
              <a:rPr lang="en-US" dirty="0" err="1">
                <a:solidFill>
                  <a:schemeClr val="tx1"/>
                </a:solidFill>
              </a:rPr>
              <a:t>atomicAdd</a:t>
            </a:r>
            <a:endParaRPr lang="en-US" dirty="0">
              <a:solidFill>
                <a:schemeClr val="tx1"/>
              </a:solidFill>
            </a:endParaRPr>
          </a:p>
          <a:p>
            <a:r>
              <a:rPr lang="en-US" dirty="0">
                <a:solidFill>
                  <a:schemeClr val="tx1"/>
                </a:solidFill>
              </a:rPr>
              <a:t>fast copy</a:t>
            </a:r>
          </a:p>
          <a:p>
            <a:endParaRPr lang="en-US" dirty="0">
              <a:solidFill>
                <a:schemeClr val="tx1"/>
              </a:solidFill>
            </a:endParaRPr>
          </a:p>
        </p:txBody>
      </p:sp>
      <p:pic>
        <p:nvPicPr>
          <p:cNvPr id="5" name="图片 4">
            <a:extLst>
              <a:ext uri="{FF2B5EF4-FFF2-40B4-BE49-F238E27FC236}">
                <a16:creationId xmlns:a16="http://schemas.microsoft.com/office/drawing/2014/main" id="{AD781AA1-4174-4DB3-94F7-70B9CF1FBD52}"/>
              </a:ext>
            </a:extLst>
          </p:cNvPr>
          <p:cNvPicPr>
            <a:picLocks noChangeAspect="1"/>
          </p:cNvPicPr>
          <p:nvPr/>
        </p:nvPicPr>
        <p:blipFill>
          <a:blip r:embed="rId2"/>
          <a:stretch>
            <a:fillRect/>
          </a:stretch>
        </p:blipFill>
        <p:spPr>
          <a:xfrm>
            <a:off x="884237" y="5554662"/>
            <a:ext cx="11164935" cy="381000"/>
          </a:xfrm>
          <a:prstGeom prst="rect">
            <a:avLst/>
          </a:prstGeom>
        </p:spPr>
      </p:pic>
      <p:pic>
        <p:nvPicPr>
          <p:cNvPr id="10" name="图片 9">
            <a:extLst>
              <a:ext uri="{FF2B5EF4-FFF2-40B4-BE49-F238E27FC236}">
                <a16:creationId xmlns:a16="http://schemas.microsoft.com/office/drawing/2014/main" id="{3E6D5800-65CD-4842-893F-1DB23E1F0858}"/>
              </a:ext>
            </a:extLst>
          </p:cNvPr>
          <p:cNvPicPr>
            <a:picLocks noChangeAspect="1"/>
          </p:cNvPicPr>
          <p:nvPr/>
        </p:nvPicPr>
        <p:blipFill>
          <a:blip r:embed="rId3"/>
          <a:stretch>
            <a:fillRect/>
          </a:stretch>
        </p:blipFill>
        <p:spPr>
          <a:xfrm>
            <a:off x="960437" y="2516157"/>
            <a:ext cx="6449489" cy="828705"/>
          </a:xfrm>
          <a:prstGeom prst="rect">
            <a:avLst/>
          </a:prstGeom>
        </p:spPr>
      </p:pic>
    </p:spTree>
    <p:extLst>
      <p:ext uri="{BB962C8B-B14F-4D97-AF65-F5344CB8AC3E}">
        <p14:creationId xmlns:p14="http://schemas.microsoft.com/office/powerpoint/2010/main" val="205510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8" y="1212850"/>
            <a:ext cx="37338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solidFill>
                  <a:schemeClr val="tx1"/>
                </a:solidFill>
              </a:rPr>
              <a:t>GPU</a:t>
            </a:r>
            <a:r>
              <a:rPr lang="zh-CN" altLang="en-US" dirty="0">
                <a:solidFill>
                  <a:schemeClr val="tx1"/>
                </a:solidFill>
              </a:rPr>
              <a:t>内存</a:t>
            </a:r>
            <a:r>
              <a:rPr lang="en-US" dirty="0">
                <a:solidFill>
                  <a:schemeClr val="tx1"/>
                </a:solidFill>
              </a:rPr>
              <a:t> </a:t>
            </a:r>
            <a:r>
              <a:rPr lang="en-US" dirty="0" err="1">
                <a:solidFill>
                  <a:schemeClr val="tx1"/>
                </a:solidFill>
              </a:rPr>
              <a:t>v.s</a:t>
            </a:r>
            <a:r>
              <a:rPr lang="en-US" dirty="0">
                <a:solidFill>
                  <a:schemeClr val="tx1"/>
                </a:solidFill>
              </a:rPr>
              <a:t>. WFST</a:t>
            </a:r>
            <a:r>
              <a:rPr lang="zh-CN" altLang="en-US" dirty="0">
                <a:solidFill>
                  <a:schemeClr val="tx1"/>
                </a:solidFill>
              </a:rPr>
              <a:t>大小</a:t>
            </a:r>
            <a:endParaRPr lang="en-US" dirty="0">
              <a:solidFill>
                <a:schemeClr val="tx1"/>
              </a:solidFill>
            </a:endParaRPr>
          </a:p>
        </p:txBody>
      </p:sp>
      <p:pic>
        <p:nvPicPr>
          <p:cNvPr id="5" name="图片 4" descr="图片包含 文字, 地图&#10;&#10;已生成极高可信度的说明">
            <a:extLst>
              <a:ext uri="{FF2B5EF4-FFF2-40B4-BE49-F238E27FC236}">
                <a16:creationId xmlns:a16="http://schemas.microsoft.com/office/drawing/2014/main" id="{9BB5E3C1-614C-4A13-A148-6F1B645E784F}"/>
              </a:ext>
            </a:extLst>
          </p:cNvPr>
          <p:cNvPicPr>
            <a:picLocks noChangeAspect="1"/>
          </p:cNvPicPr>
          <p:nvPr/>
        </p:nvPicPr>
        <p:blipFill>
          <a:blip r:embed="rId2"/>
          <a:stretch>
            <a:fillRect/>
          </a:stretch>
        </p:blipFill>
        <p:spPr>
          <a:xfrm>
            <a:off x="4236001" y="1668462"/>
            <a:ext cx="8154435" cy="5326063"/>
          </a:xfrm>
          <a:prstGeom prst="rect">
            <a:avLst/>
          </a:prstGeom>
        </p:spPr>
      </p:pic>
      <p:sp>
        <p:nvSpPr>
          <p:cNvPr id="8" name="标注: 弯曲线形 7">
            <a:extLst>
              <a:ext uri="{FF2B5EF4-FFF2-40B4-BE49-F238E27FC236}">
                <a16:creationId xmlns:a16="http://schemas.microsoft.com/office/drawing/2014/main" id="{6A1CC46F-4D81-401D-8D66-85D7399989DB}"/>
              </a:ext>
            </a:extLst>
          </p:cNvPr>
          <p:cNvSpPr/>
          <p:nvPr/>
        </p:nvSpPr>
        <p:spPr bwMode="auto">
          <a:xfrm>
            <a:off x="8351837" y="601662"/>
            <a:ext cx="3475038" cy="609600"/>
          </a:xfrm>
          <a:prstGeom prst="borderCallout2">
            <a:avLst>
              <a:gd name="adj1" fmla="val 102380"/>
              <a:gd name="adj2" fmla="val 33572"/>
              <a:gd name="adj3" fmla="val 236863"/>
              <a:gd name="adj4" fmla="val 33959"/>
              <a:gd name="adj5" fmla="val 350777"/>
              <a:gd name="adj6" fmla="val 8161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sz="2000" b="1" dirty="0">
                <a:solidFill>
                  <a:schemeClr val="tx1"/>
                </a:solidFill>
              </a:rPr>
              <a:t>Enough for 1-pass WFST</a:t>
            </a:r>
            <a:endParaRPr lang="en-US" altLang="zh-CN" sz="2000" b="1" baseline="30000" dirty="0">
              <a:solidFill>
                <a:srgbClr val="0078D7"/>
              </a:solidFill>
            </a:endParaRPr>
          </a:p>
        </p:txBody>
      </p:sp>
    </p:spTree>
    <p:extLst>
      <p:ext uri="{BB962C8B-B14F-4D97-AF65-F5344CB8AC3E}">
        <p14:creationId xmlns:p14="http://schemas.microsoft.com/office/powerpoint/2010/main" val="40009882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计算时间占比分析</a:t>
            </a:r>
            <a:endParaRPr lang="en-US" dirty="0">
              <a:solidFill>
                <a:schemeClr val="tx1"/>
              </a:solidFill>
            </a:endParaRPr>
          </a:p>
        </p:txBody>
      </p:sp>
      <p:pic>
        <p:nvPicPr>
          <p:cNvPr id="6" name="图片 5" descr="图片包含 屏幕截图&#10;&#10;已生成极高可信度的说明">
            <a:extLst>
              <a:ext uri="{FF2B5EF4-FFF2-40B4-BE49-F238E27FC236}">
                <a16:creationId xmlns:a16="http://schemas.microsoft.com/office/drawing/2014/main" id="{B8BF1F25-5CA0-4DA7-BF8B-BBCDAC19307E}"/>
              </a:ext>
            </a:extLst>
          </p:cNvPr>
          <p:cNvPicPr>
            <a:picLocks noChangeAspect="1"/>
          </p:cNvPicPr>
          <p:nvPr/>
        </p:nvPicPr>
        <p:blipFill>
          <a:blip r:embed="rId3"/>
          <a:stretch>
            <a:fillRect/>
          </a:stretch>
        </p:blipFill>
        <p:spPr>
          <a:xfrm>
            <a:off x="2789237" y="1973262"/>
            <a:ext cx="9601200" cy="4899018"/>
          </a:xfrm>
          <a:prstGeom prst="rect">
            <a:avLst/>
          </a:prstGeom>
        </p:spPr>
      </p:pic>
    </p:spTree>
    <p:extLst>
      <p:ext uri="{BB962C8B-B14F-4D97-AF65-F5344CB8AC3E}">
        <p14:creationId xmlns:p14="http://schemas.microsoft.com/office/powerpoint/2010/main" val="10000116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pic>
        <p:nvPicPr>
          <p:cNvPr id="23" name="图片 22">
            <a:extLst>
              <a:ext uri="{FF2B5EF4-FFF2-40B4-BE49-F238E27FC236}">
                <a16:creationId xmlns:a16="http://schemas.microsoft.com/office/drawing/2014/main" id="{B9781138-B3F2-4025-90C1-7CE57AAEC23F}"/>
              </a:ext>
            </a:extLst>
          </p:cNvPr>
          <p:cNvPicPr>
            <a:picLocks noChangeAspect="1"/>
          </p:cNvPicPr>
          <p:nvPr/>
        </p:nvPicPr>
        <p:blipFill>
          <a:blip r:embed="rId6"/>
          <a:stretch>
            <a:fillRect/>
          </a:stretch>
        </p:blipFill>
        <p:spPr>
          <a:xfrm>
            <a:off x="7503277" y="354615"/>
            <a:ext cx="1829153" cy="719667"/>
          </a:xfrm>
          <a:prstGeom prst="rect">
            <a:avLst/>
          </a:prstGeom>
        </p:spPr>
      </p:pic>
      <p:grpSp>
        <p:nvGrpSpPr>
          <p:cNvPr id="14" name="组合 13">
            <a:extLst>
              <a:ext uri="{FF2B5EF4-FFF2-40B4-BE49-F238E27FC236}">
                <a16:creationId xmlns:a16="http://schemas.microsoft.com/office/drawing/2014/main" id="{29BAA4EF-2606-4153-998A-EBC63527C568}"/>
              </a:ext>
            </a:extLst>
          </p:cNvPr>
          <p:cNvGrpSpPr/>
          <p:nvPr/>
        </p:nvGrpSpPr>
        <p:grpSpPr>
          <a:xfrm>
            <a:off x="5432772" y="1341976"/>
            <a:ext cx="4266652" cy="1568796"/>
            <a:chOff x="5432772" y="1341976"/>
            <a:chExt cx="4266652" cy="1568796"/>
          </a:xfrm>
        </p:grpSpPr>
        <p:pic>
          <p:nvPicPr>
            <p:cNvPr id="11" name="图片 10">
              <a:extLst>
                <a:ext uri="{FF2B5EF4-FFF2-40B4-BE49-F238E27FC236}">
                  <a16:creationId xmlns:a16="http://schemas.microsoft.com/office/drawing/2014/main" id="{35BB5C0A-54F6-4FA9-BC70-BC0AA56145D5}"/>
                </a:ext>
              </a:extLst>
            </p:cNvPr>
            <p:cNvPicPr>
              <a:picLocks noChangeAspect="1"/>
            </p:cNvPicPr>
            <p:nvPr/>
          </p:nvPicPr>
          <p:blipFill>
            <a:blip r:embed="rId7"/>
            <a:stretch>
              <a:fillRect/>
            </a:stretch>
          </p:blipFill>
          <p:spPr>
            <a:xfrm>
              <a:off x="5748801" y="1646316"/>
              <a:ext cx="3634593" cy="872302"/>
            </a:xfrm>
            <a:prstGeom prst="rect">
              <a:avLst/>
            </a:prstGeom>
          </p:spPr>
        </p:pic>
        <p:sp>
          <p:nvSpPr>
            <p:cNvPr id="21" name="Cloud Callout 3">
              <a:extLst>
                <a:ext uri="{FF2B5EF4-FFF2-40B4-BE49-F238E27FC236}">
                  <a16:creationId xmlns:a16="http://schemas.microsoft.com/office/drawing/2014/main" id="{61F83518-1E62-4941-9C2B-83B5D6BE0ACF}"/>
                </a:ext>
              </a:extLst>
            </p:cNvPr>
            <p:cNvSpPr/>
            <p:nvPr/>
          </p:nvSpPr>
          <p:spPr bwMode="auto">
            <a:xfrm>
              <a:off x="5432772" y="1341976"/>
              <a:ext cx="4266652" cy="1568796"/>
            </a:xfrm>
            <a:prstGeom prst="cloudCallout">
              <a:avLst>
                <a:gd name="adj1" fmla="val -33526"/>
                <a:gd name="adj2" fmla="val 80623"/>
              </a:avLst>
            </a:prstGeom>
            <a:noFill/>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b="1"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526173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61194"/>
          </a:xfrm>
        </p:spPr>
        <p:txBody>
          <a:bodyPr/>
          <a:lstStyle/>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词图构建慢</a:t>
            </a:r>
            <a:endParaRPr lang="en-US" altLang="zh-CN" sz="3000" dirty="0">
              <a:solidFill>
                <a:schemeClr val="tx1"/>
              </a:solidFill>
            </a:endParaRPr>
          </a:p>
          <a:p>
            <a:pPr lvl="1"/>
            <a:r>
              <a:rPr lang="zh-CN" altLang="en-US" sz="3000" dirty="0">
                <a:solidFill>
                  <a:schemeClr val="tx1"/>
                </a:solidFill>
              </a:rPr>
              <a:t>逐句词图导致训练难以并行</a:t>
            </a:r>
            <a:endParaRPr lang="en-US" altLang="zh-CN" sz="3000" dirty="0">
              <a:solidFill>
                <a:schemeClr val="tx1"/>
              </a:solidFill>
            </a:endParaRPr>
          </a:p>
          <a:p>
            <a:pPr lvl="1"/>
            <a:r>
              <a:rPr lang="zh-CN" altLang="en-US" sz="3000" dirty="0">
                <a:solidFill>
                  <a:schemeClr val="tx1"/>
                </a:solidFill>
              </a:rPr>
              <a:t>需要好的初始化</a:t>
            </a:r>
            <a:endParaRPr lang="en-US" altLang="zh-CN" sz="3000" dirty="0">
              <a:solidFill>
                <a:schemeClr val="tx1"/>
              </a:solidFill>
            </a:endParaRPr>
          </a:p>
          <a:p>
            <a:pPr lvl="1"/>
            <a:endParaRPr lang="en-US" dirty="0">
              <a:solidFill>
                <a:schemeClr val="tx1"/>
              </a:solidFill>
            </a:endParaRPr>
          </a:p>
          <a:p>
            <a:r>
              <a:rPr lang="zh-CN" altLang="en-US" dirty="0">
                <a:solidFill>
                  <a:schemeClr val="tx1"/>
                </a:solidFill>
              </a:rPr>
              <a:t>针对其它非传统识别任务的序列建模研究不充分</a:t>
            </a:r>
            <a:endParaRPr lang="en-US" altLang="zh-CN" dirty="0">
              <a:solidFill>
                <a:schemeClr val="tx1"/>
              </a:solidFill>
            </a:endParaRPr>
          </a:p>
          <a:p>
            <a:pPr lvl="1"/>
            <a:r>
              <a:rPr lang="zh-CN" altLang="en-US" sz="3000" dirty="0">
                <a:solidFill>
                  <a:schemeClr val="tx1"/>
                </a:solidFill>
              </a:rPr>
              <a:t>关键词检测</a:t>
            </a:r>
            <a:endParaRPr lang="en-US" altLang="zh-CN" sz="3000" dirty="0">
              <a:solidFill>
                <a:schemeClr val="tx1"/>
              </a:solidFill>
            </a:endParaRPr>
          </a:p>
          <a:p>
            <a:pPr lvl="1"/>
            <a:r>
              <a:rPr lang="zh-CN" altLang="en-US" sz="3000" dirty="0">
                <a:solidFill>
                  <a:schemeClr val="tx1"/>
                </a:solidFill>
              </a:rPr>
              <a:t>多说话人重叠语音识别</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solidFill>
                <a:srgbClr val="0078D7"/>
              </a:solidFill>
            </a:endParaRPr>
          </a:p>
        </p:txBody>
      </p:sp>
      <p:pic>
        <p:nvPicPr>
          <p:cNvPr id="4" name="图片 3">
            <a:extLst>
              <a:ext uri="{FF2B5EF4-FFF2-40B4-BE49-F238E27FC236}">
                <a16:creationId xmlns:a16="http://schemas.microsoft.com/office/drawing/2014/main" id="{833F63DF-2F3C-4B1F-96B3-3B82A882FAA9}"/>
              </a:ext>
            </a:extLst>
          </p:cNvPr>
          <p:cNvPicPr>
            <a:picLocks noChangeAspect="1"/>
          </p:cNvPicPr>
          <p:nvPr/>
        </p:nvPicPr>
        <p:blipFill>
          <a:blip r:embed="rId3"/>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3290193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r>
              <a:rPr lang="zh-CN" altLang="en-US" dirty="0">
                <a:solidFill>
                  <a:schemeClr val="tx1"/>
                </a:solidFill>
              </a:rPr>
              <a:t>连接时序分类模型（</a:t>
            </a:r>
            <a:r>
              <a:rPr lang="en-US" altLang="zh-CN" dirty="0">
                <a:solidFill>
                  <a:schemeClr val="tx1"/>
                </a:solidFill>
              </a:rPr>
              <a:t>CTC</a:t>
            </a:r>
            <a:r>
              <a:rPr lang="zh-CN" altLang="en-US" dirty="0">
                <a:solidFill>
                  <a:schemeClr val="tx1"/>
                </a:solidFill>
              </a:rPr>
              <a:t>）</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6" name="图片 5">
            <a:extLst>
              <a:ext uri="{FF2B5EF4-FFF2-40B4-BE49-F238E27FC236}">
                <a16:creationId xmlns:a16="http://schemas.microsoft.com/office/drawing/2014/main" id="{EBE08955-2426-475E-A596-5C69448AFEE7}"/>
              </a:ext>
            </a:extLst>
          </p:cNvPr>
          <p:cNvPicPr>
            <a:picLocks noChangeAspect="1"/>
          </p:cNvPicPr>
          <p:nvPr/>
        </p:nvPicPr>
        <p:blipFill>
          <a:blip r:embed="rId3"/>
          <a:stretch>
            <a:fillRect/>
          </a:stretch>
        </p:blipFill>
        <p:spPr>
          <a:xfrm>
            <a:off x="7363771" y="372905"/>
            <a:ext cx="1594044" cy="646234"/>
          </a:xfrm>
          <a:prstGeom prst="rect">
            <a:avLst/>
          </a:prstGeom>
        </p:spPr>
      </p:pic>
      <p:pic>
        <p:nvPicPr>
          <p:cNvPr id="10" name="图片 9" descr="图片包含 物体, 时钟&#10;&#10;自动生成的说明">
            <a:extLst>
              <a:ext uri="{FF2B5EF4-FFF2-40B4-BE49-F238E27FC236}">
                <a16:creationId xmlns:a16="http://schemas.microsoft.com/office/drawing/2014/main" id="{62C4A037-F43E-44DD-9514-8D7BAE5FC8CB}"/>
              </a:ext>
            </a:extLst>
          </p:cNvPr>
          <p:cNvPicPr>
            <a:picLocks noChangeAspect="1"/>
          </p:cNvPicPr>
          <p:nvPr/>
        </p:nvPicPr>
        <p:blipFill>
          <a:blip r:embed="rId4"/>
          <a:stretch>
            <a:fillRect/>
          </a:stretch>
        </p:blipFill>
        <p:spPr>
          <a:xfrm>
            <a:off x="5941219" y="2286067"/>
            <a:ext cx="6337991" cy="1439795"/>
          </a:xfrm>
          <a:prstGeom prst="rect">
            <a:avLst/>
          </a:prstGeom>
        </p:spPr>
      </p:pic>
      <p:pic>
        <p:nvPicPr>
          <p:cNvPr id="12" name="图片 11" descr="图片包含 物体&#10;&#10;自动生成的说明">
            <a:extLst>
              <a:ext uri="{FF2B5EF4-FFF2-40B4-BE49-F238E27FC236}">
                <a16:creationId xmlns:a16="http://schemas.microsoft.com/office/drawing/2014/main" id="{A1521889-26D4-4381-BE83-D5CD35257885}"/>
              </a:ext>
            </a:extLst>
          </p:cNvPr>
          <p:cNvPicPr>
            <a:picLocks noChangeAspect="1"/>
          </p:cNvPicPr>
          <p:nvPr/>
        </p:nvPicPr>
        <p:blipFill>
          <a:blip r:embed="rId5"/>
          <a:stretch>
            <a:fillRect/>
          </a:stretch>
        </p:blipFill>
        <p:spPr>
          <a:xfrm>
            <a:off x="8697811" y="4032971"/>
            <a:ext cx="3581399" cy="759691"/>
          </a:xfrm>
          <a:prstGeom prst="rect">
            <a:avLst/>
          </a:prstGeom>
        </p:spPr>
      </p:pic>
      <p:pic>
        <p:nvPicPr>
          <p:cNvPr id="14" name="图片 13" descr="图片包含 物体, 时钟&#10;&#10;自动生成的说明">
            <a:extLst>
              <a:ext uri="{FF2B5EF4-FFF2-40B4-BE49-F238E27FC236}">
                <a16:creationId xmlns:a16="http://schemas.microsoft.com/office/drawing/2014/main" id="{CA0871CC-D1FE-4ACA-B146-AC1ECBFC0469}"/>
              </a:ext>
            </a:extLst>
          </p:cNvPr>
          <p:cNvPicPr>
            <a:picLocks noChangeAspect="1"/>
          </p:cNvPicPr>
          <p:nvPr/>
        </p:nvPicPr>
        <p:blipFill>
          <a:blip r:embed="rId6"/>
          <a:stretch>
            <a:fillRect/>
          </a:stretch>
        </p:blipFill>
        <p:spPr>
          <a:xfrm>
            <a:off x="4313237" y="5048270"/>
            <a:ext cx="8001000" cy="1619353"/>
          </a:xfrm>
          <a:prstGeom prst="rect">
            <a:avLst/>
          </a:prstGeom>
        </p:spPr>
      </p:pic>
    </p:spTree>
    <p:extLst>
      <p:ext uri="{BB962C8B-B14F-4D97-AF65-F5344CB8AC3E}">
        <p14:creationId xmlns:p14="http://schemas.microsoft.com/office/powerpoint/2010/main" val="27734727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0195036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7C25A0BC-EDC1-45B9-ADD7-A584C6AF322B}"/>
              </a:ext>
            </a:extLst>
          </p:cNvPr>
          <p:cNvPicPr>
            <a:picLocks noChangeAspect="1"/>
          </p:cNvPicPr>
          <p:nvPr/>
        </p:nvPicPr>
        <p:blipFill>
          <a:blip r:embed="rId3"/>
          <a:stretch>
            <a:fillRect/>
          </a:stretch>
        </p:blipFill>
        <p:spPr>
          <a:xfrm>
            <a:off x="255824" y="3534900"/>
            <a:ext cx="5856965" cy="3286446"/>
          </a:xfrm>
          <a:prstGeom prst="rect">
            <a:avLst/>
          </a:prstGeom>
        </p:spPr>
      </p:pic>
      <p:pic>
        <p:nvPicPr>
          <p:cNvPr id="7" name="图片 6" descr="图片包含 物体&#10;&#10;自动生成的说明">
            <a:extLst>
              <a:ext uri="{FF2B5EF4-FFF2-40B4-BE49-F238E27FC236}">
                <a16:creationId xmlns:a16="http://schemas.microsoft.com/office/drawing/2014/main" id="{ED34FFC2-94A3-4373-89EA-277798EF26BA}"/>
              </a:ext>
            </a:extLst>
          </p:cNvPr>
          <p:cNvPicPr>
            <a:picLocks noChangeAspect="1"/>
          </p:cNvPicPr>
          <p:nvPr/>
        </p:nvPicPr>
        <p:blipFill>
          <a:blip r:embed="rId4"/>
          <a:stretch>
            <a:fillRect/>
          </a:stretch>
        </p:blipFill>
        <p:spPr>
          <a:xfrm>
            <a:off x="2111801" y="1153505"/>
            <a:ext cx="10050037" cy="1825179"/>
          </a:xfrm>
          <a:prstGeom prst="rect">
            <a:avLst/>
          </a:prstGeom>
        </p:spPr>
      </p:pic>
      <p:sp>
        <p:nvSpPr>
          <p:cNvPr id="8" name="标注: 弯曲线形 7">
            <a:extLst>
              <a:ext uri="{FF2B5EF4-FFF2-40B4-BE49-F238E27FC236}">
                <a16:creationId xmlns:a16="http://schemas.microsoft.com/office/drawing/2014/main" id="{1BE8164C-572C-4507-ADED-430BCF7BF228}"/>
              </a:ext>
            </a:extLst>
          </p:cNvPr>
          <p:cNvSpPr/>
          <p:nvPr/>
        </p:nvSpPr>
        <p:spPr>
          <a:xfrm>
            <a:off x="6402149" y="3600009"/>
            <a:ext cx="1469340" cy="473811"/>
          </a:xfrm>
          <a:prstGeom prst="borderCallout2">
            <a:avLst>
              <a:gd name="adj1" fmla="val -7955"/>
              <a:gd name="adj2" fmla="val 6506"/>
              <a:gd name="adj3" fmla="val -114713"/>
              <a:gd name="adj4" fmla="val 3940"/>
              <a:gd name="adj5" fmla="val -215931"/>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3F71E9F0-DF3B-4CB3-9776-F21DE529CC77}"/>
              </a:ext>
            </a:extLst>
          </p:cNvPr>
          <p:cNvSpPr/>
          <p:nvPr/>
        </p:nvSpPr>
        <p:spPr>
          <a:xfrm>
            <a:off x="9661250" y="4411661"/>
            <a:ext cx="1469340" cy="473811"/>
          </a:xfrm>
          <a:prstGeom prst="borderCallout2">
            <a:avLst>
              <a:gd name="adj1" fmla="val -7955"/>
              <a:gd name="adj2" fmla="val 79330"/>
              <a:gd name="adj3" fmla="val -77758"/>
              <a:gd name="adj4" fmla="val 52932"/>
              <a:gd name="adj5" fmla="val -392495"/>
              <a:gd name="adj6" fmla="val 5181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词典</a:t>
            </a:r>
          </a:p>
        </p:txBody>
      </p:sp>
      <p:sp>
        <p:nvSpPr>
          <p:cNvPr id="10" name="标注: 弯曲线形 9">
            <a:extLst>
              <a:ext uri="{FF2B5EF4-FFF2-40B4-BE49-F238E27FC236}">
                <a16:creationId xmlns:a16="http://schemas.microsoft.com/office/drawing/2014/main" id="{833657CC-A14C-418E-94D3-631657EBA60E}"/>
              </a:ext>
            </a:extLst>
          </p:cNvPr>
          <p:cNvSpPr/>
          <p:nvPr/>
        </p:nvSpPr>
        <p:spPr>
          <a:xfrm>
            <a:off x="6751637" y="4411661"/>
            <a:ext cx="1772214" cy="762001"/>
          </a:xfrm>
          <a:prstGeom prst="borderCallout2">
            <a:avLst>
              <a:gd name="adj1" fmla="val 4363"/>
              <a:gd name="adj2" fmla="val 88599"/>
              <a:gd name="adj3" fmla="val -139350"/>
              <a:gd name="adj4" fmla="val 88682"/>
              <a:gd name="adj5" fmla="val -242304"/>
              <a:gd name="adj6" fmla="val 4977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隐马尔科夫模型模型</a:t>
            </a:r>
          </a:p>
        </p:txBody>
      </p:sp>
      <p:sp>
        <p:nvSpPr>
          <p:cNvPr id="11" name="标注: 弯曲线形 10">
            <a:extLst>
              <a:ext uri="{FF2B5EF4-FFF2-40B4-BE49-F238E27FC236}">
                <a16:creationId xmlns:a16="http://schemas.microsoft.com/office/drawing/2014/main" id="{30188137-C209-487F-8DFF-6CC9EC52D3B5}"/>
              </a:ext>
            </a:extLst>
          </p:cNvPr>
          <p:cNvSpPr/>
          <p:nvPr/>
        </p:nvSpPr>
        <p:spPr>
          <a:xfrm>
            <a:off x="8656637" y="3600008"/>
            <a:ext cx="1469340" cy="762001"/>
          </a:xfrm>
          <a:prstGeom prst="borderCallout2">
            <a:avLst>
              <a:gd name="adj1" fmla="val -15615"/>
              <a:gd name="adj2" fmla="val 26367"/>
              <a:gd name="adj3" fmla="val -45777"/>
              <a:gd name="adj4" fmla="val 5264"/>
              <a:gd name="adj5" fmla="val -134229"/>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上下文相关模型</a:t>
            </a:r>
          </a:p>
        </p:txBody>
      </p:sp>
      <p:sp>
        <p:nvSpPr>
          <p:cNvPr id="12" name="标注: 弯曲线形 11">
            <a:extLst>
              <a:ext uri="{FF2B5EF4-FFF2-40B4-BE49-F238E27FC236}">
                <a16:creationId xmlns:a16="http://schemas.microsoft.com/office/drawing/2014/main" id="{760B6F41-7C85-468F-84F9-98E387304C9A}"/>
              </a:ext>
            </a:extLst>
          </p:cNvPr>
          <p:cNvSpPr/>
          <p:nvPr/>
        </p:nvSpPr>
        <p:spPr>
          <a:xfrm>
            <a:off x="10714037" y="3600009"/>
            <a:ext cx="1469340" cy="473811"/>
          </a:xfrm>
          <a:prstGeom prst="borderCallout2">
            <a:avLst>
              <a:gd name="adj1" fmla="val -7955"/>
              <a:gd name="adj2" fmla="val 56821"/>
              <a:gd name="adj3" fmla="val -40803"/>
              <a:gd name="adj4" fmla="val 34395"/>
              <a:gd name="adj5" fmla="val -220037"/>
              <a:gd name="adj6" fmla="val 3195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spTree>
    <p:extLst>
      <p:ext uri="{BB962C8B-B14F-4D97-AF65-F5344CB8AC3E}">
        <p14:creationId xmlns:p14="http://schemas.microsoft.com/office/powerpoint/2010/main" val="126604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62158"/>
          </a:xfrm>
        </p:spPr>
        <p:txBody>
          <a:bodyPr/>
          <a:lstStyle/>
          <a:p>
            <a:r>
              <a:rPr lang="zh-CN" altLang="en-US" dirty="0">
                <a:solidFill>
                  <a:schemeClr val="tx1"/>
                </a:solidFill>
              </a:rPr>
              <a:t>流派分类</a:t>
            </a:r>
            <a:endParaRPr lang="en-US" altLang="zh-CN" dirty="0">
              <a:solidFill>
                <a:schemeClr val="tx1"/>
              </a:solidFill>
            </a:endParaRPr>
          </a:p>
          <a:p>
            <a:pPr lvl="1"/>
            <a:r>
              <a:rPr lang="zh-CN" altLang="en-US" sz="3000" dirty="0">
                <a:solidFill>
                  <a:schemeClr val="tx1"/>
                </a:solidFill>
              </a:rPr>
              <a:t>动态和静态网络生成（空间换时间）</a:t>
            </a:r>
            <a:endParaRPr lang="en-US" altLang="zh-CN" sz="3000" dirty="0">
              <a:solidFill>
                <a:schemeClr val="tx1"/>
              </a:solidFill>
            </a:endParaRPr>
          </a:p>
          <a:p>
            <a:pPr lvl="1"/>
            <a:r>
              <a:rPr lang="zh-CN" altLang="en-US" sz="3000" dirty="0">
                <a:solidFill>
                  <a:schemeClr val="tx1"/>
                </a:solidFill>
              </a:rPr>
              <a:t>异步和同步搜索算法（深度</a:t>
            </a:r>
            <a:r>
              <a:rPr lang="en-US" altLang="zh-CN" sz="3000" dirty="0" err="1">
                <a:solidFill>
                  <a:schemeClr val="tx1"/>
                </a:solidFill>
              </a:rPr>
              <a:t>v.s</a:t>
            </a:r>
            <a:r>
              <a:rPr lang="en-US" altLang="zh-CN" sz="3000" dirty="0">
                <a:solidFill>
                  <a:schemeClr val="tx1"/>
                </a:solidFill>
              </a:rPr>
              <a:t>.</a:t>
            </a:r>
            <a:r>
              <a:rPr lang="zh-CN" altLang="en-US" sz="3000" dirty="0">
                <a:solidFill>
                  <a:schemeClr val="tx1"/>
                </a:solidFill>
              </a:rPr>
              <a:t>广度优先）</a:t>
            </a:r>
            <a:endParaRPr lang="en-US" altLang="zh-CN" sz="3000" dirty="0">
              <a:solidFill>
                <a:schemeClr val="tx1"/>
              </a:solidFill>
            </a:endParaRPr>
          </a:p>
          <a:p>
            <a:pPr lvl="1"/>
            <a:r>
              <a:rPr lang="zh-CN" altLang="en-US" sz="3000" dirty="0">
                <a:solidFill>
                  <a:schemeClr val="tx1"/>
                </a:solidFill>
              </a:rPr>
              <a:t>单遍和多遍解码</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9F9E61D8-FBA9-44D5-B278-FC4093AD0976}"/>
              </a:ext>
            </a:extLst>
          </p:cNvPr>
          <p:cNvPicPr>
            <a:picLocks noChangeAspect="1"/>
          </p:cNvPicPr>
          <p:nvPr/>
        </p:nvPicPr>
        <p:blipFill>
          <a:blip r:embed="rId3"/>
          <a:stretch>
            <a:fillRect/>
          </a:stretch>
        </p:blipFill>
        <p:spPr>
          <a:xfrm>
            <a:off x="6480923" y="2963862"/>
            <a:ext cx="5954221" cy="4030663"/>
          </a:xfrm>
          <a:prstGeom prst="rect">
            <a:avLst/>
          </a:prstGeom>
        </p:spPr>
      </p:pic>
      <p:cxnSp>
        <p:nvCxnSpPr>
          <p:cNvPr id="6" name="Straight Arrow Connector 9">
            <a:extLst>
              <a:ext uri="{FF2B5EF4-FFF2-40B4-BE49-F238E27FC236}">
                <a16:creationId xmlns:a16="http://schemas.microsoft.com/office/drawing/2014/main" id="{3C161D21-A4D6-4EB7-AF67-9A9E7F6D2BD3}"/>
              </a:ext>
            </a:extLst>
          </p:cNvPr>
          <p:cNvCxnSpPr>
            <a:cxnSpLocks/>
          </p:cNvCxnSpPr>
          <p:nvPr/>
        </p:nvCxnSpPr>
        <p:spPr>
          <a:xfrm>
            <a:off x="7056437" y="2088355"/>
            <a:ext cx="1752600" cy="30091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25F8130B-2AB8-4536-96DA-B4CA3A30E06C}"/>
              </a:ext>
            </a:extLst>
          </p:cNvPr>
          <p:cNvCxnSpPr>
            <a:cxnSpLocks/>
          </p:cNvCxnSpPr>
          <p:nvPr/>
        </p:nvCxnSpPr>
        <p:spPr>
          <a:xfrm>
            <a:off x="7894637" y="2621755"/>
            <a:ext cx="990600" cy="13327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E5C8CC-5066-4D6F-8F58-6E27808A84CE}"/>
              </a:ext>
            </a:extLst>
          </p:cNvPr>
          <p:cNvCxnSpPr>
            <a:cxnSpLocks/>
          </p:cNvCxnSpPr>
          <p:nvPr/>
        </p:nvCxnSpPr>
        <p:spPr>
          <a:xfrm>
            <a:off x="3779837" y="3155155"/>
            <a:ext cx="6385053" cy="8755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61BC7085-F8C3-43DF-A1C9-3EB19098EAC7}"/>
              </a:ext>
            </a:extLst>
          </p:cNvPr>
          <p:cNvSpPr/>
          <p:nvPr/>
        </p:nvSpPr>
        <p:spPr bwMode="auto">
          <a:xfrm>
            <a:off x="2103438" y="188672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6F52DDB2-C028-410D-A0C5-80010054B728}"/>
              </a:ext>
            </a:extLst>
          </p:cNvPr>
          <p:cNvSpPr/>
          <p:nvPr/>
        </p:nvSpPr>
        <p:spPr bwMode="auto">
          <a:xfrm>
            <a:off x="2103438" y="2398321"/>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a:extLst>
              <a:ext uri="{FF2B5EF4-FFF2-40B4-BE49-F238E27FC236}">
                <a16:creationId xmlns:a16="http://schemas.microsoft.com/office/drawing/2014/main" id="{2D8ED354-1DAE-4D5A-8C60-13691F423B26}"/>
              </a:ext>
            </a:extLst>
          </p:cNvPr>
          <p:cNvSpPr/>
          <p:nvPr/>
        </p:nvSpPr>
        <p:spPr bwMode="auto">
          <a:xfrm>
            <a:off x="2120481" y="292138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636516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3979324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A16D9A-3AA7-4453-98FC-D403F9AB6480}"/>
              </a:ext>
            </a:extLst>
          </p:cNvPr>
          <p:cNvPicPr>
            <a:picLocks noChangeAspect="1"/>
          </p:cNvPicPr>
          <p:nvPr/>
        </p:nvPicPr>
        <p:blipFill>
          <a:blip r:embed="rId3"/>
          <a:stretch>
            <a:fillRect/>
          </a:stretch>
        </p:blipFill>
        <p:spPr>
          <a:xfrm>
            <a:off x="122238" y="1238982"/>
            <a:ext cx="6857934" cy="3267631"/>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自动语音识别</a:t>
            </a:r>
            <a:endParaRPr lang="en-US" dirty="0">
              <a:solidFill>
                <a:srgbClr val="0078D7"/>
              </a:solidFill>
            </a:endParaRPr>
          </a:p>
        </p:txBody>
      </p:sp>
      <p:cxnSp>
        <p:nvCxnSpPr>
          <p:cNvPr id="6" name="直接箭头连接符 5">
            <a:extLst>
              <a:ext uri="{FF2B5EF4-FFF2-40B4-BE49-F238E27FC236}">
                <a16:creationId xmlns:a16="http://schemas.microsoft.com/office/drawing/2014/main" id="{70DB9389-F89D-476B-B547-95614C97F435}"/>
              </a:ext>
            </a:extLst>
          </p:cNvPr>
          <p:cNvCxnSpPr>
            <a:cxnSpLocks/>
          </p:cNvCxnSpPr>
          <p:nvPr/>
        </p:nvCxnSpPr>
        <p:spPr>
          <a:xfrm>
            <a:off x="3246437" y="2049462"/>
            <a:ext cx="2743202" cy="3495548"/>
          </a:xfrm>
          <a:prstGeom prst="straightConnector1">
            <a:avLst/>
          </a:prstGeom>
          <a:ln w="28575">
            <a:solidFill>
              <a:srgbClr val="0078D7"/>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89E69B2-D18C-431F-ACA8-3D29BAA30FCD}"/>
              </a:ext>
            </a:extLst>
          </p:cNvPr>
          <p:cNvPicPr>
            <a:picLocks noChangeAspect="1"/>
          </p:cNvPicPr>
          <p:nvPr/>
        </p:nvPicPr>
        <p:blipFill>
          <a:blip r:embed="rId4"/>
          <a:stretch>
            <a:fillRect/>
          </a:stretch>
        </p:blipFill>
        <p:spPr>
          <a:xfrm>
            <a:off x="5989639" y="3268662"/>
            <a:ext cx="6324598" cy="3622001"/>
          </a:xfrm>
          <a:prstGeom prst="rect">
            <a:avLst/>
          </a:prstGeom>
        </p:spPr>
      </p:pic>
    </p:spTree>
    <p:extLst>
      <p:ext uri="{BB962C8B-B14F-4D97-AF65-F5344CB8AC3E}">
        <p14:creationId xmlns:p14="http://schemas.microsoft.com/office/powerpoint/2010/main" val="853875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动态规划（维特比）算法</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06363" y="3344691"/>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16" name="图片 15" descr="图片包含 物体&#10;&#10;自动生成的说明">
            <a:extLst>
              <a:ext uri="{FF2B5EF4-FFF2-40B4-BE49-F238E27FC236}">
                <a16:creationId xmlns:a16="http://schemas.microsoft.com/office/drawing/2014/main" id="{642C6ABB-D4E0-4F2B-9CEF-2E54B014734C}"/>
              </a:ext>
            </a:extLst>
          </p:cNvPr>
          <p:cNvPicPr>
            <a:picLocks noChangeAspect="1"/>
          </p:cNvPicPr>
          <p:nvPr/>
        </p:nvPicPr>
        <p:blipFill>
          <a:blip r:embed="rId5"/>
          <a:stretch>
            <a:fillRect/>
          </a:stretch>
        </p:blipFill>
        <p:spPr>
          <a:xfrm>
            <a:off x="274638" y="2770721"/>
            <a:ext cx="4372585" cy="676369"/>
          </a:xfrm>
          <a:prstGeom prst="rect">
            <a:avLst/>
          </a:prstGeom>
        </p:spPr>
      </p:pic>
      <p:pic>
        <p:nvPicPr>
          <p:cNvPr id="18" name="图片 17" descr="图片包含 屏幕截图&#10;&#10;自动生成的说明">
            <a:extLst>
              <a:ext uri="{FF2B5EF4-FFF2-40B4-BE49-F238E27FC236}">
                <a16:creationId xmlns:a16="http://schemas.microsoft.com/office/drawing/2014/main" id="{0373A493-F224-492E-8FAA-B53D19B17BE9}"/>
              </a:ext>
            </a:extLst>
          </p:cNvPr>
          <p:cNvPicPr>
            <a:picLocks noChangeAspect="1"/>
          </p:cNvPicPr>
          <p:nvPr/>
        </p:nvPicPr>
        <p:blipFill>
          <a:blip r:embed="rId6"/>
          <a:stretch>
            <a:fillRect/>
          </a:stretch>
        </p:blipFill>
        <p:spPr>
          <a:xfrm>
            <a:off x="5837237" y="3111537"/>
            <a:ext cx="6599238" cy="3825321"/>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7"/>
          <a:stretch>
            <a:fillRect/>
          </a:stretch>
        </p:blipFill>
        <p:spPr>
          <a:xfrm>
            <a:off x="2332037" y="6164262"/>
            <a:ext cx="3096743" cy="654596"/>
          </a:xfrm>
          <a:prstGeom prst="rect">
            <a:avLst/>
          </a:prstGeom>
        </p:spPr>
      </p:pic>
      <p:sp>
        <p:nvSpPr>
          <p:cNvPr id="21" name="标注: 弯曲线形 20">
            <a:extLst>
              <a:ext uri="{FF2B5EF4-FFF2-40B4-BE49-F238E27FC236}">
                <a16:creationId xmlns:a16="http://schemas.microsoft.com/office/drawing/2014/main" id="{B5197FCA-1321-4556-BF35-BD42CCCDEB8F}"/>
              </a:ext>
            </a:extLst>
          </p:cNvPr>
          <p:cNvSpPr/>
          <p:nvPr/>
        </p:nvSpPr>
        <p:spPr>
          <a:xfrm>
            <a:off x="2498844" y="4515069"/>
            <a:ext cx="1828924" cy="473811"/>
          </a:xfrm>
          <a:prstGeom prst="borderCallout2">
            <a:avLst>
              <a:gd name="adj1" fmla="val -7955"/>
              <a:gd name="adj2" fmla="val 6506"/>
              <a:gd name="adj3" fmla="val -49514"/>
              <a:gd name="adj4" fmla="val 6463"/>
              <a:gd name="adj5" fmla="val -106397"/>
              <a:gd name="adj6" fmla="val 86177"/>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pSp>
        <p:nvGrpSpPr>
          <p:cNvPr id="25" name="组合 24">
            <a:extLst>
              <a:ext uri="{FF2B5EF4-FFF2-40B4-BE49-F238E27FC236}">
                <a16:creationId xmlns:a16="http://schemas.microsoft.com/office/drawing/2014/main" id="{457332BE-D27E-41E1-BF00-0311DC2B279D}"/>
              </a:ext>
            </a:extLst>
          </p:cNvPr>
          <p:cNvGrpSpPr/>
          <p:nvPr/>
        </p:nvGrpSpPr>
        <p:grpSpPr>
          <a:xfrm>
            <a:off x="2498844" y="5183333"/>
            <a:ext cx="4119950" cy="866663"/>
            <a:chOff x="2498844" y="5183333"/>
            <a:chExt cx="4119950" cy="866663"/>
          </a:xfrm>
        </p:grpSpPr>
        <p:sp>
          <p:nvSpPr>
            <p:cNvPr id="22" name="标注: 弯曲线形 21">
              <a:extLst>
                <a:ext uri="{FF2B5EF4-FFF2-40B4-BE49-F238E27FC236}">
                  <a16:creationId xmlns:a16="http://schemas.microsoft.com/office/drawing/2014/main" id="{D0587C49-B18B-419F-BCB8-999C6DA4FAEE}"/>
                </a:ext>
              </a:extLst>
            </p:cNvPr>
            <p:cNvSpPr/>
            <p:nvPr/>
          </p:nvSpPr>
          <p:spPr>
            <a:xfrm>
              <a:off x="2498844" y="5576185"/>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cxnSp>
          <p:nvCxnSpPr>
            <p:cNvPr id="23" name="Straight Arrow Connector 9">
              <a:extLst>
                <a:ext uri="{FF2B5EF4-FFF2-40B4-BE49-F238E27FC236}">
                  <a16:creationId xmlns:a16="http://schemas.microsoft.com/office/drawing/2014/main" id="{A0B3B226-D8B2-4808-A6E1-6751702CC94D}"/>
                </a:ext>
              </a:extLst>
            </p:cNvPr>
            <p:cNvCxnSpPr>
              <a:cxnSpLocks/>
            </p:cNvCxnSpPr>
            <p:nvPr/>
          </p:nvCxnSpPr>
          <p:spPr>
            <a:xfrm flipV="1">
              <a:off x="4390375" y="5183333"/>
              <a:ext cx="2228419" cy="587690"/>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13" name="图片 12">
            <a:extLst>
              <a:ext uri="{FF2B5EF4-FFF2-40B4-BE49-F238E27FC236}">
                <a16:creationId xmlns:a16="http://schemas.microsoft.com/office/drawing/2014/main" id="{273BA2CD-46A4-4F6F-ADB7-E9900D8CC9E6}"/>
              </a:ext>
            </a:extLst>
          </p:cNvPr>
          <p:cNvPicPr>
            <a:picLocks noChangeAspect="1"/>
          </p:cNvPicPr>
          <p:nvPr/>
        </p:nvPicPr>
        <p:blipFill>
          <a:blip r:embed="rId8"/>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70752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ext uri="{D42A27DB-BD31-4B8C-83A1-F6EECF244321}">
                <p14:modId xmlns:p14="http://schemas.microsoft.com/office/powerpoint/2010/main" val="2612585441"/>
              </p:ext>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7209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传统研究点</a:t>
            </a:r>
            <a:endParaRPr lang="en-US" altLang="zh-CN" dirty="0">
              <a:solidFill>
                <a:schemeClr val="tx1"/>
              </a:solidFill>
            </a:endParaRPr>
          </a:p>
          <a:p>
            <a:pPr lvl="1"/>
            <a:r>
              <a:rPr lang="en-US" altLang="zh-CN" sz="3000" dirty="0">
                <a:solidFill>
                  <a:schemeClr val="tx1"/>
                </a:solidFill>
              </a:rPr>
              <a:t>WFST optimization</a:t>
            </a:r>
          </a:p>
          <a:p>
            <a:pPr lvl="1"/>
            <a:r>
              <a:rPr lang="zh-CN" altLang="en-US" sz="3000" dirty="0">
                <a:solidFill>
                  <a:schemeClr val="tx1"/>
                </a:solidFill>
              </a:rPr>
              <a:t>加速分数计算（并行、简化）</a:t>
            </a:r>
            <a:endParaRPr lang="en-US" altLang="zh-CN" sz="3000" dirty="0">
              <a:solidFill>
                <a:schemeClr val="tx1"/>
              </a:solidFill>
            </a:endParaRPr>
          </a:p>
          <a:p>
            <a:pPr lvl="1"/>
            <a:r>
              <a:rPr lang="zh-CN" altLang="en-US" sz="3000" dirty="0">
                <a:solidFill>
                  <a:schemeClr val="tx1"/>
                </a:solidFill>
              </a:rPr>
              <a:t>剪枝和分数预测</a:t>
            </a:r>
            <a:endParaRPr lang="en-US" altLang="zh-CN" sz="3000" dirty="0">
              <a:solidFill>
                <a:schemeClr val="tx1"/>
              </a:solidFill>
            </a:endParaRPr>
          </a:p>
          <a:p>
            <a:pPr lvl="1"/>
            <a:r>
              <a:rPr lang="zh-CN" altLang="en-US" sz="3000" dirty="0">
                <a:solidFill>
                  <a:schemeClr val="tx1"/>
                </a:solidFill>
              </a:rPr>
              <a:t>词图</a:t>
            </a:r>
            <a:endParaRPr lang="en-US" altLang="zh-CN" sz="3000" dirty="0">
              <a:solidFill>
                <a:schemeClr val="tx1"/>
              </a:solidFill>
            </a:endParaRPr>
          </a:p>
          <a:p>
            <a:pPr lvl="1"/>
            <a:r>
              <a:rPr lang="zh-CN" altLang="en-US" sz="3000" dirty="0">
                <a:solidFill>
                  <a:schemeClr val="tx1"/>
                </a:solidFill>
              </a:rPr>
              <a:t>置信度</a:t>
            </a:r>
            <a:endParaRPr lang="en-US" altLang="zh-CN" sz="3000" dirty="0">
              <a:solidFill>
                <a:schemeClr val="tx1"/>
              </a:solidFill>
            </a:endParaRPr>
          </a:p>
          <a:p>
            <a:pPr lvl="1"/>
            <a:endParaRPr lang="en-US" altLang="zh-CN" sz="3000"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未结合序列建模研究</a:t>
            </a:r>
            <a:endParaRPr lang="en-US" altLang="zh-CN" sz="3000" dirty="0">
              <a:solidFill>
                <a:schemeClr val="tx1"/>
              </a:solidFill>
            </a:endParaRPr>
          </a:p>
          <a:p>
            <a:pPr lvl="1"/>
            <a:r>
              <a:rPr lang="zh-CN" altLang="en-US" sz="3000" dirty="0">
                <a:solidFill>
                  <a:schemeClr val="tx1"/>
                </a:solidFill>
              </a:rPr>
              <a:t>无整体并行方案</a:t>
            </a:r>
            <a:endParaRPr lang="en-US" altLang="zh-CN"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搜索解码研究</a:t>
            </a:r>
            <a:endParaRPr lang="en-US" dirty="0">
              <a:solidFill>
                <a:srgbClr val="0078D7"/>
              </a:solidFill>
            </a:endParaRPr>
          </a:p>
        </p:txBody>
      </p:sp>
      <p:sp>
        <p:nvSpPr>
          <p:cNvPr id="4" name="爆炸形: 14 pt  3">
            <a:extLst>
              <a:ext uri="{FF2B5EF4-FFF2-40B4-BE49-F238E27FC236}">
                <a16:creationId xmlns:a16="http://schemas.microsoft.com/office/drawing/2014/main" id="{683C078E-49FE-44FE-83B8-2DFFA7BF6713}"/>
              </a:ext>
            </a:extLst>
          </p:cNvPr>
          <p:cNvSpPr/>
          <p:nvPr/>
        </p:nvSpPr>
        <p:spPr bwMode="auto">
          <a:xfrm>
            <a:off x="4999037" y="52498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5" name="爆炸形: 14 pt  4">
            <a:extLst>
              <a:ext uri="{FF2B5EF4-FFF2-40B4-BE49-F238E27FC236}">
                <a16:creationId xmlns:a16="http://schemas.microsoft.com/office/drawing/2014/main" id="{E969CAFD-01C1-48AD-92AE-0D4D66FFD41F}"/>
              </a:ext>
            </a:extLst>
          </p:cNvPr>
          <p:cNvSpPr/>
          <p:nvPr/>
        </p:nvSpPr>
        <p:spPr bwMode="auto">
          <a:xfrm>
            <a:off x="4084637" y="5948214"/>
            <a:ext cx="44958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t>GPU/FPGA</a:t>
            </a:r>
            <a:endParaRPr lang="zh-CN" altLang="en-US" sz="3000" b="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4760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620132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493538"/>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8434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780044"/>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无词图鉴别性训练的初衷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大规模并行计算</a:t>
            </a:r>
            <a:r>
              <a:rPr lang="en-US" altLang="zh-CN" dirty="0">
                <a:solidFill>
                  <a:srgbClr val="000000"/>
                </a:solidFill>
                <a:sym typeface="Wingdings" panose="05000000000000000000" pitchFamily="2" charset="2"/>
              </a:rPr>
              <a:t>  </a:t>
            </a:r>
            <a:r>
              <a:rPr lang="zh-CN" altLang="en-US" dirty="0">
                <a:solidFill>
                  <a:srgbClr val="000000"/>
                </a:solidFill>
                <a:sym typeface="Wingdings" panose="05000000000000000000" pitchFamily="2" charset="2"/>
              </a:rPr>
              <a:t>更多训练数据</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纯粹序列建模准则</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更低帧率，不需要初始化，不需要词图生成</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速度</a:t>
            </a:r>
            <a:r>
              <a:rPr lang="zh-CN" altLang="en-US" dirty="0">
                <a:solidFill>
                  <a:srgbClr val="000000"/>
                </a:solidFill>
                <a:sym typeface="Wingdings" panose="05000000000000000000" pitchFamily="2" charset="2"/>
              </a:rPr>
              <a:t>更快</a:t>
            </a:r>
            <a:r>
              <a:rPr lang="en-US" altLang="zh-CN" dirty="0">
                <a:solidFill>
                  <a:srgbClr val="000000"/>
                </a:solidFill>
                <a:sym typeface="Wingdings" panose="05000000000000000000" pitchFamily="2" charset="2"/>
              </a:rPr>
              <a:t>)</a:t>
            </a:r>
          </a:p>
          <a:p>
            <a:pPr lvl="1"/>
            <a:r>
              <a:rPr lang="en-US" altLang="zh-CN" dirty="0">
                <a:solidFill>
                  <a:srgbClr val="000000"/>
                </a:solidFill>
                <a:sym typeface="Wingdings" panose="05000000000000000000" pitchFamily="2" charset="2"/>
              </a:rPr>
              <a:t>etc. </a:t>
            </a:r>
          </a:p>
        </p:txBody>
      </p:sp>
      <p:sp>
        <p:nvSpPr>
          <p:cNvPr id="3" name="Title 2"/>
          <p:cNvSpPr>
            <a:spLocks noGrp="1"/>
          </p:cNvSpPr>
          <p:nvPr>
            <p:ph type="title"/>
          </p:nvPr>
        </p:nvSpPr>
        <p:spPr/>
        <p:txBody>
          <a:bodyPr/>
          <a:lstStyle/>
          <a:p>
            <a:r>
              <a:rPr lang="zh-CN" altLang="en-US" dirty="0">
                <a:solidFill>
                  <a:srgbClr val="0078D7"/>
                </a:solidFill>
              </a:rPr>
              <a:t>无词图鉴别性训练</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197" y="18970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34916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6393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279072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207579"/>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Microsoft</a:t>
            </a:r>
            <a:r>
              <a:rPr lang="zh-CN" altLang="en-US" dirty="0">
                <a:solidFill>
                  <a:srgbClr val="000000"/>
                </a:solidFill>
                <a:sym typeface="Wingdings" panose="05000000000000000000" pitchFamily="2" charset="2"/>
              </a:rPr>
              <a:t>版本</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Kaldi</a:t>
            </a:r>
            <a:r>
              <a:rPr lang="zh-CN" altLang="en-US" dirty="0">
                <a:solidFill>
                  <a:srgbClr val="000000"/>
                </a:solidFill>
                <a:sym typeface="Wingdings" panose="05000000000000000000" pitchFamily="2" charset="2"/>
              </a:rPr>
              <a:t>版本</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Tri-phone state </a:t>
            </a:r>
            <a:r>
              <a:rPr lang="zh-CN" altLang="en-US" dirty="0">
                <a:solidFill>
                  <a:srgbClr val="000000"/>
                </a:solidFill>
                <a:sym typeface="Wingdings" panose="05000000000000000000" pitchFamily="2" charset="2"/>
              </a:rPr>
              <a:t>语言模型</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音素语言模型</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在</a:t>
            </a:r>
            <a:r>
              <a:rPr lang="en-US" altLang="zh-CN" dirty="0">
                <a:solidFill>
                  <a:srgbClr val="000000"/>
                </a:solidFill>
                <a:sym typeface="Wingdings" panose="05000000000000000000" pitchFamily="2" charset="2"/>
              </a:rPr>
              <a:t>LVCSR</a:t>
            </a:r>
            <a:r>
              <a:rPr lang="zh-CN" altLang="en-US" dirty="0">
                <a:solidFill>
                  <a:srgbClr val="000000"/>
                </a:solidFill>
                <a:sym typeface="Wingdings" panose="05000000000000000000" pitchFamily="2" charset="2"/>
              </a:rPr>
              <a:t>任务上取得了好的性能</a:t>
            </a:r>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无词图鉴别性训练的实现</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2874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28820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0297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66966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鸡尾酒会问题</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多说话人重叠语音信号识别</a:t>
            </a:r>
            <a:endParaRPr lang="en-US" dirty="0">
              <a:solidFill>
                <a:srgbClr val="0078D7"/>
              </a:solidFill>
            </a:endParaRPr>
          </a:p>
        </p:txBody>
      </p:sp>
      <p:pic>
        <p:nvPicPr>
          <p:cNvPr id="2050" name="Picture 2" descr="Research Highlights - Deep Clust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37" y="2247619"/>
            <a:ext cx="6754168" cy="2114845"/>
          </a:xfrm>
          <a:prstGeom prst="rect">
            <a:avLst/>
          </a:prstGeom>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9228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595102" y="2430461"/>
            <a:ext cx="3567695" cy="2057401"/>
            <a:chOff x="7595102" y="2430461"/>
            <a:chExt cx="3567695" cy="2057401"/>
          </a:xfrm>
        </p:grpSpPr>
        <p:cxnSp>
          <p:nvCxnSpPr>
            <p:cNvPr id="9" name="Straight Arrow Connector 8"/>
            <p:cNvCxnSpPr/>
            <p:nvPr/>
          </p:nvCxnSpPr>
          <p:spPr>
            <a:xfrm flipV="1">
              <a:off x="9494837" y="3497262"/>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5102" y="2430461"/>
              <a:ext cx="3567695" cy="981447"/>
            </a:xfrm>
            <a:prstGeom prst="rect">
              <a:avLst/>
            </a:prstGeom>
          </p:spPr>
        </p:pic>
      </p:grpSp>
      <p:pic>
        <p:nvPicPr>
          <p:cNvPr id="11"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2037" y="774023"/>
            <a:ext cx="1223725" cy="1223725"/>
          </a:xfrm>
          <a:prstGeom prst="rect">
            <a:avLst/>
          </a:prstGeom>
        </p:spPr>
      </p:pic>
      <p:sp>
        <p:nvSpPr>
          <p:cNvPr id="12" name="Oval Callout 1">
            <a:extLst>
              <a:ext uri="{FF2B5EF4-FFF2-40B4-BE49-F238E27FC236}">
                <a16:creationId xmlns:a16="http://schemas.microsoft.com/office/drawing/2014/main" id="{73B5A09D-EB9F-4E01-B168-6405512ED286}"/>
              </a:ext>
            </a:extLst>
          </p:cNvPr>
          <p:cNvSpPr/>
          <p:nvPr/>
        </p:nvSpPr>
        <p:spPr bwMode="auto">
          <a:xfrm>
            <a:off x="9571037" y="1731859"/>
            <a:ext cx="1223725"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solidFill>
                  <a:sysClr val="windowText" lastClr="000000"/>
                </a:solidFill>
              </a:rPr>
              <a:t>N=2</a:t>
            </a:r>
          </a:p>
        </p:txBody>
      </p:sp>
    </p:spTree>
    <p:extLst>
      <p:ext uri="{BB962C8B-B14F-4D97-AF65-F5344CB8AC3E}">
        <p14:creationId xmlns:p14="http://schemas.microsoft.com/office/powerpoint/2010/main" val="393339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0"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earch Highlights - Deep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6942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638" y="2830185"/>
            <a:ext cx="8507012" cy="1381318"/>
          </a:xfrm>
          <a:prstGeom prst="rect">
            <a:avLst/>
          </a:prstGeom>
        </p:spPr>
      </p:pic>
      <p:cxnSp>
        <p:nvCxnSpPr>
          <p:cNvPr id="9" name="Straight Arrow Connector 8"/>
          <p:cNvCxnSpPr/>
          <p:nvPr/>
        </p:nvCxnSpPr>
        <p:spPr>
          <a:xfrm flipV="1">
            <a:off x="10409237" y="3616164"/>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9038" y="3706754"/>
            <a:ext cx="1744513"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2400" b="1" u="sng" dirty="0">
                <a:solidFill>
                  <a:schemeClr val="tx2"/>
                </a:solidFill>
              </a:rPr>
              <a:t>两对标签不相关</a:t>
            </a:r>
            <a:endParaRPr lang="en-US" sz="2400" b="1" u="sng" dirty="0">
              <a:solidFill>
                <a:schemeClr val="tx2"/>
              </a:solidFill>
            </a:endParaRPr>
          </a:p>
        </p:txBody>
      </p:sp>
      <p:sp>
        <p:nvSpPr>
          <p:cNvPr id="2" name="Oval Callout 1"/>
          <p:cNvSpPr/>
          <p:nvPr/>
        </p:nvSpPr>
        <p:spPr bwMode="auto">
          <a:xfrm>
            <a:off x="7285037" y="2202310"/>
            <a:ext cx="4572000"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标签分配（</a:t>
            </a:r>
            <a:r>
              <a:rPr lang="en-US" altLang="zh-CN" sz="2000" b="1" dirty="0">
                <a:solidFill>
                  <a:sysClr val="windowText" lastClr="000000"/>
                </a:solidFill>
              </a:rPr>
              <a:t>label assignment</a:t>
            </a:r>
            <a:r>
              <a:rPr lang="zh-CN" altLang="en-US" sz="2000" b="1" dirty="0">
                <a:solidFill>
                  <a:sysClr val="windowText" lastClr="000000"/>
                </a:solidFill>
              </a:rPr>
              <a:t>）问题</a:t>
            </a:r>
            <a:endParaRPr lang="en-US" sz="2000" b="1" dirty="0">
              <a:solidFill>
                <a:sysClr val="windowText" lastClr="000000"/>
              </a:solidFill>
            </a:endParaRPr>
          </a:p>
        </p:txBody>
      </p:sp>
      <p:sp>
        <p:nvSpPr>
          <p:cNvPr id="4" name="矩形 3">
            <a:extLst>
              <a:ext uri="{FF2B5EF4-FFF2-40B4-BE49-F238E27FC236}">
                <a16:creationId xmlns:a16="http://schemas.microsoft.com/office/drawing/2014/main" id="{2D5177BC-D0E8-4E27-84CB-69D49BBDFBC1}"/>
              </a:ext>
            </a:extLst>
          </p:cNvPr>
          <p:cNvSpPr/>
          <p:nvPr/>
        </p:nvSpPr>
        <p:spPr>
          <a:xfrm>
            <a:off x="6309532" y="4693112"/>
            <a:ext cx="598241" cy="369332"/>
          </a:xfrm>
          <a:prstGeom prst="rect">
            <a:avLst/>
          </a:prstGeom>
        </p:spPr>
        <p:txBody>
          <a:bodyPr wrap="none">
            <a:spAutoFit/>
          </a:bodyPr>
          <a:lstStyle/>
          <a:p>
            <a:r>
              <a:rPr lang="en-US" altLang="zh-CN" dirty="0"/>
              <a:t>n=1</a:t>
            </a:r>
            <a:endParaRPr lang="zh-CN" altLang="en-US" dirty="0"/>
          </a:p>
        </p:txBody>
      </p:sp>
      <p:sp>
        <p:nvSpPr>
          <p:cNvPr id="13" name="矩形 12">
            <a:extLst>
              <a:ext uri="{FF2B5EF4-FFF2-40B4-BE49-F238E27FC236}">
                <a16:creationId xmlns:a16="http://schemas.microsoft.com/office/drawing/2014/main" id="{640151AA-D822-49D4-963D-58BBF894B0E7}"/>
              </a:ext>
            </a:extLst>
          </p:cNvPr>
          <p:cNvSpPr/>
          <p:nvPr/>
        </p:nvSpPr>
        <p:spPr>
          <a:xfrm>
            <a:off x="6294437" y="5173662"/>
            <a:ext cx="598241" cy="369332"/>
          </a:xfrm>
          <a:prstGeom prst="rect">
            <a:avLst/>
          </a:prstGeom>
        </p:spPr>
        <p:txBody>
          <a:bodyPr wrap="none">
            <a:spAutoFit/>
          </a:bodyPr>
          <a:lstStyle/>
          <a:p>
            <a:r>
              <a:rPr lang="en-US" altLang="zh-CN" dirty="0"/>
              <a:t>n=2</a:t>
            </a:r>
            <a:endParaRPr lang="zh-CN" altLang="en-US" dirty="0"/>
          </a:p>
        </p:txBody>
      </p:sp>
      <p:sp>
        <p:nvSpPr>
          <p:cNvPr id="12" name="TextBox 9">
            <a:extLst>
              <a:ext uri="{FF2B5EF4-FFF2-40B4-BE49-F238E27FC236}">
                <a16:creationId xmlns:a16="http://schemas.microsoft.com/office/drawing/2014/main" id="{90212F2B-B055-4D88-9472-1038BFE45BA4}"/>
              </a:ext>
            </a:extLst>
          </p:cNvPr>
          <p:cNvSpPr txBox="1"/>
          <p:nvPr/>
        </p:nvSpPr>
        <p:spPr>
          <a:xfrm>
            <a:off x="633813" y="213084"/>
            <a:ext cx="4648200" cy="2674578"/>
          </a:xfrm>
          <a:prstGeom prst="rect">
            <a:avLst/>
          </a:prstGeom>
          <a:noFill/>
          <a:ln w="19050">
            <a:solidFill>
              <a:schemeClr val="tx1"/>
            </a:solidFill>
          </a:ln>
        </p:spPr>
        <p:txBody>
          <a:bodyPr wrap="square" lIns="182880" tIns="146304" rIns="182880" bIns="146304" rtlCol="0">
            <a:spAutoFit/>
          </a:bodyPr>
          <a:lstStyle/>
          <a:p>
            <a:pPr>
              <a:lnSpc>
                <a:spcPct val="90000"/>
              </a:lnSpc>
              <a:spcAft>
                <a:spcPts val="600"/>
              </a:spcAft>
            </a:pPr>
            <a:r>
              <a:rPr lang="en-US" altLang="zh-CN" sz="2400" dirty="0">
                <a:solidFill>
                  <a:srgbClr val="0078D7"/>
                </a:solidFill>
              </a:rPr>
              <a:t>Assignment error:</a:t>
            </a:r>
          </a:p>
          <a:p>
            <a:pPr>
              <a:lnSpc>
                <a:spcPct val="90000"/>
              </a:lnSpc>
              <a:spcAft>
                <a:spcPts val="600"/>
              </a:spcAft>
            </a:pPr>
            <a:r>
              <a:rPr lang="en-US" altLang="zh-CN" sz="2400" dirty="0">
                <a:solidFill>
                  <a:srgbClr val="FF0000"/>
                </a:solidFill>
              </a:rPr>
              <a:t>	</a:t>
            </a:r>
            <a:r>
              <a:rPr lang="en-US" altLang="zh-CN" sz="2400" dirty="0">
                <a:gradFill>
                  <a:gsLst>
                    <a:gs pos="2917">
                      <a:schemeClr val="tx1"/>
                    </a:gs>
                    <a:gs pos="30000">
                      <a:schemeClr val="tx1"/>
                    </a:gs>
                  </a:gsLst>
                  <a:lin ang="5400000" scaled="0"/>
                </a:gradFill>
              </a:rPr>
              <a:t>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a:t>
            </a:r>
            <a:r>
              <a:rPr lang="en-US" altLang="zh-CN" sz="2400" dirty="0">
                <a:solidFill>
                  <a:schemeClr val="accent2"/>
                </a:solidFill>
              </a:rPr>
              <a:t>how</a:t>
            </a:r>
            <a:r>
              <a:rPr lang="en-US" altLang="zh-CN" sz="2400" dirty="0">
                <a:gradFill>
                  <a:gsLst>
                    <a:gs pos="2917">
                      <a:schemeClr val="tx1"/>
                    </a:gs>
                    <a:gs pos="30000">
                      <a:schemeClr val="tx1"/>
                    </a:gs>
                  </a:gsLst>
                  <a:lin ang="5400000" scaled="0"/>
                </a:gradFill>
              </a:rPr>
              <a:t> oh </a:t>
            </a:r>
            <a:r>
              <a:rPr lang="en-US" altLang="zh-CN" sz="2400" dirty="0">
                <a:solidFill>
                  <a:schemeClr val="accent2"/>
                </a:solidFill>
              </a:rPr>
              <a:t>you</a:t>
            </a:r>
          </a:p>
          <a:p>
            <a:pPr lvl="1">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p>
          <a:p>
            <a:pPr>
              <a:lnSpc>
                <a:spcPct val="90000"/>
              </a:lnSpc>
              <a:spcAft>
                <a:spcPts val="600"/>
              </a:spcAft>
            </a:pPr>
            <a:r>
              <a:rPr lang="en-US" altLang="zh-CN" sz="2400" dirty="0">
                <a:solidFill>
                  <a:srgbClr val="0078D7"/>
                </a:solidFill>
              </a:rPr>
              <a:t>Cross talk error:</a:t>
            </a:r>
          </a:p>
          <a:p>
            <a:pPr>
              <a:lnSpc>
                <a:spcPct val="90000"/>
              </a:lnSpc>
              <a:spcAft>
                <a:spcPts val="600"/>
              </a:spcAft>
            </a:pPr>
            <a:r>
              <a:rPr lang="en-US" altLang="zh-CN" sz="2400" dirty="0">
                <a:gradFill>
                  <a:gsLst>
                    <a:gs pos="2917">
                      <a:schemeClr val="tx1"/>
                    </a:gs>
                    <a:gs pos="30000">
                      <a:schemeClr val="tx1"/>
                    </a:gs>
                  </a:gsLst>
                  <a:lin ang="5400000" scaled="0"/>
                </a:gradFill>
              </a:rPr>
              <a:t>	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how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you</a:t>
            </a:r>
          </a:p>
          <a:p>
            <a:pPr>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oh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endParaRPr lang="en-US" sz="2400" dirty="0">
              <a:gradFill>
                <a:gsLst>
                  <a:gs pos="2917">
                    <a:schemeClr val="tx1"/>
                  </a:gs>
                  <a:gs pos="30000">
                    <a:schemeClr val="tx1"/>
                  </a:gs>
                </a:gsLst>
                <a:lin ang="5400000" scaled="0"/>
              </a:gradFill>
            </a:endParaRPr>
          </a:p>
        </p:txBody>
      </p:sp>
      <p:cxnSp>
        <p:nvCxnSpPr>
          <p:cNvPr id="15" name="Straight Arrow Connector 6">
            <a:extLst>
              <a:ext uri="{FF2B5EF4-FFF2-40B4-BE49-F238E27FC236}">
                <a16:creationId xmlns:a16="http://schemas.microsoft.com/office/drawing/2014/main" id="{908DF102-D4D9-430F-A981-CC77C8522545}"/>
              </a:ext>
            </a:extLst>
          </p:cNvPr>
          <p:cNvCxnSpPr>
            <a:cxnSpLocks/>
          </p:cNvCxnSpPr>
          <p:nvPr/>
        </p:nvCxnSpPr>
        <p:spPr>
          <a:xfrm flipH="1">
            <a:off x="5494337" y="2049462"/>
            <a:ext cx="3828619"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81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排列不变性训练</a:t>
            </a:r>
            <a:br>
              <a:rPr lang="en-US" altLang="zh-CN" dirty="0">
                <a:solidFill>
                  <a:srgbClr val="0078D7"/>
                </a:solidFill>
              </a:rPr>
            </a:br>
            <a:r>
              <a:rPr lang="zh-CN" altLang="en-US" dirty="0">
                <a:solidFill>
                  <a:srgbClr val="0078D7"/>
                </a:solidFill>
              </a:rPr>
              <a:t>（</a:t>
            </a:r>
            <a:r>
              <a:rPr lang="en-US" altLang="zh-CN" dirty="0">
                <a:solidFill>
                  <a:srgbClr val="0078D7"/>
                </a:solidFill>
              </a:rPr>
              <a:t> Permutation Invariant Training ,</a:t>
            </a:r>
            <a:r>
              <a:rPr lang="zh-CN" altLang="en-US" dirty="0">
                <a:solidFill>
                  <a:srgbClr val="0078D7"/>
                </a:solidFill>
              </a:rPr>
              <a:t> </a:t>
            </a:r>
            <a:r>
              <a:rPr lang="en-US" altLang="zh-CN" dirty="0">
                <a:solidFill>
                  <a:srgbClr val="0078D7"/>
                </a:solidFill>
              </a:rPr>
              <a:t>PIT</a:t>
            </a:r>
            <a:r>
              <a:rPr lang="zh-CN" altLang="en-US" dirty="0">
                <a:solidFill>
                  <a:srgbClr val="0078D7"/>
                </a:solidFill>
              </a:rPr>
              <a:t>）</a:t>
            </a:r>
            <a:endParaRPr lang="en-US" dirty="0">
              <a:solidFill>
                <a:srgbClr val="0078D7"/>
              </a:solidFill>
            </a:endParaRPr>
          </a:p>
        </p:txBody>
      </p:sp>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3"/>
          <a:stretch>
            <a:fillRect/>
          </a:stretch>
        </p:blipFill>
        <p:spPr>
          <a:xfrm>
            <a:off x="1341437" y="2735262"/>
            <a:ext cx="10024439" cy="2895600"/>
          </a:xfrm>
          <a:prstGeom prst="rect">
            <a:avLst/>
          </a:prstGeom>
        </p:spPr>
      </p:pic>
    </p:spTree>
    <p:extLst>
      <p:ext uri="{BB962C8B-B14F-4D97-AF65-F5344CB8AC3E}">
        <p14:creationId xmlns:p14="http://schemas.microsoft.com/office/powerpoint/2010/main" val="30438836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自动语音识别</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74892" y="2395553"/>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3" name="Rectangle 14">
            <a:extLst>
              <a:ext uri="{FF2B5EF4-FFF2-40B4-BE49-F238E27FC236}">
                <a16:creationId xmlns:a16="http://schemas.microsoft.com/office/drawing/2014/main" id="{6B541736-EC40-4989-9C03-396FD9EE24B4}"/>
              </a:ext>
            </a:extLst>
          </p:cNvPr>
          <p:cNvSpPr/>
          <p:nvPr/>
        </p:nvSpPr>
        <p:spPr bwMode="auto">
          <a:xfrm>
            <a:off x="2385850"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2D51EA8A-977C-4EDA-8BE3-21C8DCFD6AD9}"/>
              </a:ext>
            </a:extLst>
          </p:cNvPr>
          <p:cNvSpPr/>
          <p:nvPr/>
        </p:nvSpPr>
        <p:spPr bwMode="auto">
          <a:xfrm>
            <a:off x="2387799"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35762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566857"/>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语音识别和语音分离都是</a:t>
            </a:r>
            <a:r>
              <a:rPr lang="zh-CN" altLang="en-US" b="1" dirty="0">
                <a:solidFill>
                  <a:srgbClr val="0078D7"/>
                </a:solidFill>
                <a:sym typeface="Wingdings" panose="05000000000000000000" pitchFamily="2" charset="2"/>
              </a:rPr>
              <a:t>序列</a:t>
            </a:r>
            <a:r>
              <a:rPr lang="zh-CN" altLang="en-US" dirty="0">
                <a:solidFill>
                  <a:srgbClr val="000000"/>
                </a:solidFill>
                <a:sym typeface="Wingdings" panose="05000000000000000000" pitchFamily="2" charset="2"/>
              </a:rPr>
              <a:t>级问题</a:t>
            </a:r>
            <a:endParaRPr lang="en-US"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隐含地将</a:t>
            </a:r>
            <a:r>
              <a:rPr lang="zh-CN" altLang="en-US" b="1" dirty="0">
                <a:solidFill>
                  <a:srgbClr val="0078D7"/>
                </a:solidFill>
                <a:sym typeface="Wingdings" panose="05000000000000000000" pitchFamily="2" charset="2"/>
              </a:rPr>
              <a:t>语言模型</a:t>
            </a:r>
            <a:r>
              <a:rPr lang="zh-CN" altLang="en-US" dirty="0">
                <a:solidFill>
                  <a:srgbClr val="000000"/>
                </a:solidFill>
                <a:sym typeface="Wingdings" panose="05000000000000000000" pitchFamily="2" charset="2"/>
              </a:rPr>
              <a:t>融合到系统中</a:t>
            </a:r>
            <a:endParaRPr lang="en-US"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公式修改</a:t>
            </a:r>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5688642"/>
            <a:ext cx="7010400" cy="113313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3299840"/>
            <a:ext cx="5899090" cy="850830"/>
          </a:xfrm>
          <a:prstGeom prst="rect">
            <a:avLst/>
          </a:prstGeom>
        </p:spPr>
      </p:pic>
      <p:grpSp>
        <p:nvGrpSpPr>
          <p:cNvPr id="19" name="Group 18"/>
          <p:cNvGrpSpPr/>
          <p:nvPr/>
        </p:nvGrpSpPr>
        <p:grpSpPr>
          <a:xfrm>
            <a:off x="3715183" y="4150671"/>
            <a:ext cx="1119994" cy="2546992"/>
            <a:chOff x="2332036" y="4106862"/>
            <a:chExt cx="3709561" cy="2588764"/>
          </a:xfrm>
        </p:grpSpPr>
        <p:cxnSp>
          <p:nvCxnSpPr>
            <p:cNvPr id="8" name="Straight Arrow Connector 7"/>
            <p:cNvCxnSpPr/>
            <p:nvPr/>
          </p:nvCxnSpPr>
          <p:spPr>
            <a:xfrm>
              <a:off x="4313237" y="4335462"/>
              <a:ext cx="0" cy="1632592"/>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32037" y="4106862"/>
              <a:ext cx="3709560"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32036" y="6695626"/>
              <a:ext cx="3709561"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2">
            <a:extLst>
              <a:ext uri="{FF2B5EF4-FFF2-40B4-BE49-F238E27FC236}">
                <a16:creationId xmlns:a16="http://schemas.microsoft.com/office/drawing/2014/main" id="{0ACF171F-2A66-4D46-9274-09DD23386AA6}"/>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20" name="Picture 9">
            <a:extLst>
              <a:ext uri="{FF2B5EF4-FFF2-40B4-BE49-F238E27FC236}">
                <a16:creationId xmlns:a16="http://schemas.microsoft.com/office/drawing/2014/main" id="{9A0277E4-26C6-4E49-BD0E-DCC8A0DDBFF6}"/>
              </a:ext>
            </a:extLst>
          </p:cNvPr>
          <p:cNvPicPr>
            <a:picLocks noChangeAspect="1"/>
          </p:cNvPicPr>
          <p:nvPr/>
        </p:nvPicPr>
        <p:blipFill>
          <a:blip r:embed="rId5"/>
          <a:stretch>
            <a:fillRect/>
          </a:stretch>
        </p:blipFill>
        <p:spPr>
          <a:xfrm>
            <a:off x="6904037" y="4134725"/>
            <a:ext cx="5443361" cy="1572337"/>
          </a:xfrm>
          <a:prstGeom prst="rect">
            <a:avLst/>
          </a:prstGeom>
        </p:spPr>
      </p:pic>
    </p:spTree>
    <p:extLst>
      <p:ext uri="{BB962C8B-B14F-4D97-AF65-F5344CB8AC3E}">
        <p14:creationId xmlns:p14="http://schemas.microsoft.com/office/powerpoint/2010/main" val="3761804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17625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6274735" y="2320482"/>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675437" y="2075973"/>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图片 9">
            <a:extLst>
              <a:ext uri="{FF2B5EF4-FFF2-40B4-BE49-F238E27FC236}">
                <a16:creationId xmlns:a16="http://schemas.microsoft.com/office/drawing/2014/main" id="{D6790F52-D285-46D9-BEF5-02F048B9FA69}"/>
              </a:ext>
            </a:extLst>
          </p:cNvPr>
          <p:cNvPicPr>
            <a:picLocks noChangeAspect="1"/>
          </p:cNvPicPr>
          <p:nvPr/>
        </p:nvPicPr>
        <p:blipFill>
          <a:blip r:embed="rId4"/>
          <a:stretch>
            <a:fillRect/>
          </a:stretch>
        </p:blipFill>
        <p:spPr>
          <a:xfrm>
            <a:off x="308514" y="4423305"/>
            <a:ext cx="4682632" cy="2372597"/>
          </a:xfrm>
          <a:prstGeom prst="rect">
            <a:avLst/>
          </a:prstGeom>
          <a:ln>
            <a:no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73506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500"/>
                                        <p:tgtEl>
                                          <p:spTgt spid="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36119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a:p>
            <a:pPr lvl="2"/>
            <a:r>
              <a:rPr lang="en-US" sz="2500" dirty="0">
                <a:solidFill>
                  <a:srgbClr val="000000"/>
                </a:solidFill>
                <a:sym typeface="Wingdings" panose="05000000000000000000" pitchFamily="2" charset="2"/>
              </a:rPr>
              <a:t>Problem: re-generate lattice </a:t>
            </a:r>
          </a:p>
          <a:p>
            <a:pPr lvl="2"/>
            <a:r>
              <a:rPr lang="en-US" sz="2500" dirty="0">
                <a:solidFill>
                  <a:srgbClr val="000000"/>
                </a:solidFill>
                <a:sym typeface="Wingdings" panose="05000000000000000000" pitchFamily="2" charset="2"/>
              </a:rPr>
              <a:t>Method: Lattice-free</a:t>
            </a:r>
            <a:endParaRPr lang="en-US" sz="2500" baseline="30000"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185187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1957459"/>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cxnSpLocks/>
          </p:cNvCxnSpPr>
          <p:nvPr/>
        </p:nvCxnSpPr>
        <p:spPr>
          <a:xfrm flipV="1">
            <a:off x="4618037" y="2582862"/>
            <a:ext cx="2875899" cy="4034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618037" y="2660916"/>
            <a:ext cx="2971800" cy="106494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1" name="Title 2">
            <a:extLst>
              <a:ext uri="{FF2B5EF4-FFF2-40B4-BE49-F238E27FC236}">
                <a16:creationId xmlns:a16="http://schemas.microsoft.com/office/drawing/2014/main" id="{E7249E27-A5A8-4DA3-B1DF-F0DDC231E029}"/>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9411163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 y="3227957"/>
            <a:ext cx="5971324" cy="1631025"/>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cxnSp>
        <p:nvCxnSpPr>
          <p:cNvPr id="11" name="Straight Arrow Connector 10"/>
          <p:cNvCxnSpPr/>
          <p:nvPr/>
        </p:nvCxnSpPr>
        <p:spPr>
          <a:xfrm>
            <a:off x="2332037" y="4434464"/>
            <a:ext cx="16852" cy="4245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288307" y="3881245"/>
            <a:ext cx="24322" cy="84085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Title 2">
            <a:extLst>
              <a:ext uri="{FF2B5EF4-FFF2-40B4-BE49-F238E27FC236}">
                <a16:creationId xmlns:a16="http://schemas.microsoft.com/office/drawing/2014/main" id="{3A57D038-B56A-47DD-BD05-E531260A83CD}"/>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24263371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2" name="Title 2">
            <a:extLst>
              <a:ext uri="{FF2B5EF4-FFF2-40B4-BE49-F238E27FC236}">
                <a16:creationId xmlns:a16="http://schemas.microsoft.com/office/drawing/2014/main" id="{1A2B5468-143F-4DAD-BAE6-FBAA8E0DC2F1}"/>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cxnSp>
        <p:nvCxnSpPr>
          <p:cNvPr id="13" name="Straight Arrow Connector 8">
            <a:extLst>
              <a:ext uri="{FF2B5EF4-FFF2-40B4-BE49-F238E27FC236}">
                <a16:creationId xmlns:a16="http://schemas.microsoft.com/office/drawing/2014/main" id="{13DD39F4-7C7B-4C21-A238-C5B7605561A8}"/>
              </a:ext>
            </a:extLst>
          </p:cNvPr>
          <p:cNvCxnSpPr>
            <a:cxnSpLocks/>
          </p:cNvCxnSpPr>
          <p:nvPr/>
        </p:nvCxnSpPr>
        <p:spPr>
          <a:xfrm flipV="1">
            <a:off x="6142037" y="2582862"/>
            <a:ext cx="1351899"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C86E55FE-DEE1-4B4D-9697-BB1F873C3192}"/>
              </a:ext>
            </a:extLst>
          </p:cNvPr>
          <p:cNvCxnSpPr>
            <a:cxnSpLocks/>
          </p:cNvCxnSpPr>
          <p:nvPr/>
        </p:nvCxnSpPr>
        <p:spPr>
          <a:xfrm>
            <a:off x="6142037" y="3192462"/>
            <a:ext cx="1447800" cy="5334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598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pic>
        <p:nvPicPr>
          <p:cNvPr id="10" name="Picture 9"/>
          <p:cNvPicPr>
            <a:picLocks noChangeAspect="1"/>
          </p:cNvPicPr>
          <p:nvPr/>
        </p:nvPicPr>
        <p:blipFill>
          <a:blip r:embed="rId7"/>
          <a:stretch>
            <a:fillRect/>
          </a:stretch>
        </p:blipFill>
        <p:spPr>
          <a:xfrm>
            <a:off x="6870876" y="5201525"/>
            <a:ext cx="5443361" cy="1572337"/>
          </a:xfrm>
          <a:prstGeom prst="rect">
            <a:avLst/>
          </a:prstGeom>
        </p:spPr>
      </p:pic>
      <p:sp>
        <p:nvSpPr>
          <p:cNvPr id="11" name="Rectangle 10"/>
          <p:cNvSpPr/>
          <p:nvPr/>
        </p:nvSpPr>
        <p:spPr bwMode="auto">
          <a:xfrm>
            <a:off x="3151718" y="4306307"/>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Rectangle 11"/>
          <p:cNvSpPr/>
          <p:nvPr/>
        </p:nvSpPr>
        <p:spPr bwMode="auto">
          <a:xfrm>
            <a:off x="6927250" y="5326062"/>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Rectangle 12"/>
          <p:cNvSpPr/>
          <p:nvPr/>
        </p:nvSpPr>
        <p:spPr bwMode="auto">
          <a:xfrm>
            <a:off x="6960508" y="6539736"/>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p:cNvSpPr/>
          <p:nvPr/>
        </p:nvSpPr>
        <p:spPr bwMode="auto">
          <a:xfrm>
            <a:off x="3145762" y="5467410"/>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6" name="Straight Arrow Connector 15"/>
          <p:cNvCxnSpPr/>
          <p:nvPr/>
        </p:nvCxnSpPr>
        <p:spPr>
          <a:xfrm>
            <a:off x="3545281" y="4611108"/>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45281" y="5775539"/>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7B5CD8DE-9814-4480-AC6D-BDA8FE02613C}"/>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8163293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Rectangle 14"/>
          <p:cNvSpPr/>
          <p:nvPr/>
        </p:nvSpPr>
        <p:spPr bwMode="auto">
          <a:xfrm>
            <a:off x="2560638" y="4944749"/>
            <a:ext cx="3581400" cy="827461"/>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itle 2">
            <a:extLst>
              <a:ext uri="{FF2B5EF4-FFF2-40B4-BE49-F238E27FC236}">
                <a16:creationId xmlns:a16="http://schemas.microsoft.com/office/drawing/2014/main" id="{6114EA3B-6E2E-43F4-A20D-1581EAD6A9E4}"/>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32126425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243965"/>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r>
              <a:rPr lang="en-US" altLang="zh-CN" dirty="0">
                <a:solidFill>
                  <a:srgbClr val="000000"/>
                </a:solidFill>
                <a:sym typeface="Wingdings" panose="05000000000000000000" pitchFamily="2" charset="2"/>
              </a:rPr>
              <a:t>Method 3: boost errors of       (</a:t>
            </a:r>
            <a:r>
              <a:rPr lang="en-US" altLang="zh-CN" dirty="0" err="1">
                <a:solidFill>
                  <a:srgbClr val="000000"/>
                </a:solidFill>
                <a:sym typeface="Wingdings" panose="05000000000000000000" pitchFamily="2" charset="2"/>
              </a:rPr>
              <a:t>bMMI</a:t>
            </a:r>
            <a:r>
              <a:rPr lang="en-US" altLang="zh-CN" dirty="0">
                <a:solidFill>
                  <a:srgbClr val="000000"/>
                </a:solidFill>
                <a:sym typeface="Wingdings" panose="05000000000000000000" pitchFamily="2" charset="2"/>
              </a:rPr>
              <a:t>)</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837" y="3659125"/>
            <a:ext cx="333040" cy="295337"/>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7" name="Title 2">
            <a:extLst>
              <a:ext uri="{FF2B5EF4-FFF2-40B4-BE49-F238E27FC236}">
                <a16:creationId xmlns:a16="http://schemas.microsoft.com/office/drawing/2014/main" id="{D4193A6A-D6C7-42E1-8231-991916089C0F}"/>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Picture 12" descr="Screen Clipping">
            <a:extLst>
              <a:ext uri="{FF2B5EF4-FFF2-40B4-BE49-F238E27FC236}">
                <a16:creationId xmlns:a16="http://schemas.microsoft.com/office/drawing/2014/main" id="{95FC5816-3FBE-490D-AC9E-4B4E54F13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62" y="4708078"/>
            <a:ext cx="6863455" cy="1826298"/>
          </a:xfrm>
          <a:prstGeom prst="rect">
            <a:avLst/>
          </a:prstGeom>
        </p:spPr>
      </p:pic>
      <p:sp>
        <p:nvSpPr>
          <p:cNvPr id="11" name="Rectangle 14">
            <a:extLst>
              <a:ext uri="{FF2B5EF4-FFF2-40B4-BE49-F238E27FC236}">
                <a16:creationId xmlns:a16="http://schemas.microsoft.com/office/drawing/2014/main" id="{F3607360-1CA3-4A92-9D0D-F028BD63FCBD}"/>
              </a:ext>
            </a:extLst>
          </p:cNvPr>
          <p:cNvSpPr/>
          <p:nvPr/>
        </p:nvSpPr>
        <p:spPr bwMode="auto">
          <a:xfrm>
            <a:off x="4504903" y="5691617"/>
            <a:ext cx="2246734" cy="396445"/>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277314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158398"/>
            <a:ext cx="12115799" cy="3040832"/>
          </a:xfrm>
        </p:spPr>
        <p:txBody>
          <a:bodyPr/>
          <a:lstStyle/>
          <a:p>
            <a:r>
              <a:rPr lang="zh-CN" altLang="en-US" dirty="0">
                <a:solidFill>
                  <a:srgbClr val="000000"/>
                </a:solidFill>
                <a:sym typeface="Wingdings" panose="05000000000000000000" pitchFamily="2" charset="2"/>
              </a:rPr>
              <a:t>实验配置</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人工重叠的</a:t>
            </a:r>
            <a:r>
              <a:rPr lang="en-US" altLang="zh-CN" dirty="0">
                <a:solidFill>
                  <a:srgbClr val="000000"/>
                </a:solidFill>
                <a:sym typeface="Wingdings" panose="05000000000000000000" pitchFamily="2" charset="2"/>
              </a:rPr>
              <a:t>Switchboard</a:t>
            </a:r>
            <a:r>
              <a:rPr lang="zh-CN" altLang="en-US" dirty="0">
                <a:solidFill>
                  <a:srgbClr val="000000"/>
                </a:solidFill>
                <a:sym typeface="Wingdings" panose="05000000000000000000" pitchFamily="2" charset="2"/>
              </a:rPr>
              <a:t>数据集</a:t>
            </a:r>
            <a:endParaRPr lang="en-US" altLang="zh-CN" dirty="0">
              <a:solidFill>
                <a:srgbClr val="000000"/>
              </a:solidFill>
              <a:sym typeface="Wingdings" panose="05000000000000000000" pitchFamily="2" charset="2"/>
            </a:endParaRPr>
          </a:p>
          <a:p>
            <a:pPr lvl="2"/>
            <a:r>
              <a:rPr lang="en-US" altLang="zh-CN" dirty="0">
                <a:solidFill>
                  <a:srgbClr val="000000"/>
                </a:solidFill>
                <a:sym typeface="Wingdings" panose="05000000000000000000" pitchFamily="2" charset="2"/>
              </a:rPr>
              <a:t>300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150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hub5e-swb 1831  915</a:t>
            </a:r>
            <a:r>
              <a:rPr lang="zh-CN" altLang="en-US" dirty="0">
                <a:solidFill>
                  <a:srgbClr val="000000"/>
                </a:solidFill>
                <a:sym typeface="Wingdings" panose="05000000000000000000" pitchFamily="2" charset="2"/>
              </a:rPr>
              <a:t>句</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9000 </a:t>
            </a:r>
            <a:r>
              <a:rPr lang="en-US" altLang="zh-CN" dirty="0" err="1">
                <a:solidFill>
                  <a:srgbClr val="000000"/>
                </a:solidFill>
                <a:sym typeface="Wingdings" panose="05000000000000000000" pitchFamily="2" charset="2"/>
              </a:rPr>
              <a:t>senones</a:t>
            </a:r>
            <a:r>
              <a:rPr lang="en-US" altLang="zh-CN" dirty="0">
                <a:solidFill>
                  <a:srgbClr val="000000"/>
                </a:solidFill>
                <a:sym typeface="Wingdings" panose="05000000000000000000" pitchFamily="2" charset="2"/>
              </a:rPr>
              <a:t>; clean speech alignment; </a:t>
            </a: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10L 768 cells BLSTM PIT-ASR </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Tree>
    <p:extLst>
      <p:ext uri="{BB962C8B-B14F-4D97-AF65-F5344CB8AC3E}">
        <p14:creationId xmlns:p14="http://schemas.microsoft.com/office/powerpoint/2010/main" val="4033888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pic>
        <p:nvPicPr>
          <p:cNvPr id="5" name="图片 4">
            <a:extLst>
              <a:ext uri="{FF2B5EF4-FFF2-40B4-BE49-F238E27FC236}">
                <a16:creationId xmlns:a16="http://schemas.microsoft.com/office/drawing/2014/main" id="{74ACA4C8-9562-4BBD-970E-30CE6384A711}"/>
              </a:ext>
            </a:extLst>
          </p:cNvPr>
          <p:cNvPicPr>
            <a:picLocks noChangeAspect="1"/>
          </p:cNvPicPr>
          <p:nvPr/>
        </p:nvPicPr>
        <p:blipFill>
          <a:blip r:embed="rId3"/>
          <a:stretch>
            <a:fillRect/>
          </a:stretch>
        </p:blipFill>
        <p:spPr>
          <a:xfrm>
            <a:off x="5684837" y="2395553"/>
            <a:ext cx="6324598" cy="3622001"/>
          </a:xfrm>
          <a:prstGeom prst="rect">
            <a:avLst/>
          </a:prstGeom>
        </p:spPr>
      </p:pic>
      <p:sp>
        <p:nvSpPr>
          <p:cNvPr id="7" name="Rectangle 14">
            <a:extLst>
              <a:ext uri="{FF2B5EF4-FFF2-40B4-BE49-F238E27FC236}">
                <a16:creationId xmlns:a16="http://schemas.microsoft.com/office/drawing/2014/main" id="{F3CA546E-DBE6-4112-AB29-1F1F5F15BA64}"/>
              </a:ext>
            </a:extLst>
          </p:cNvPr>
          <p:cNvSpPr/>
          <p:nvPr/>
        </p:nvSpPr>
        <p:spPr bwMode="auto">
          <a:xfrm>
            <a:off x="7995795"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FB020D66-D203-402C-A9F0-7ABB8E964A93}"/>
              </a:ext>
            </a:extLst>
          </p:cNvPr>
          <p:cNvSpPr/>
          <p:nvPr/>
        </p:nvSpPr>
        <p:spPr bwMode="auto">
          <a:xfrm>
            <a:off x="7997744"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84030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系统介绍</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004173"/>
          </a:xfrm>
        </p:spPr>
        <p:txBody>
          <a:bodyPr/>
          <a:lstStyle/>
          <a:p>
            <a:r>
              <a:rPr lang="zh-CN" altLang="en-US" sz="3500" dirty="0">
                <a:solidFill>
                  <a:schemeClr val="tx1"/>
                </a:solidFill>
              </a:rPr>
              <a:t>声学改进</a:t>
            </a:r>
            <a:endParaRPr lang="en-US" sz="3500" dirty="0">
              <a:solidFill>
                <a:schemeClr val="tx1"/>
              </a:solidFill>
            </a:endParaRPr>
          </a:p>
          <a:p>
            <a:pPr lvl="1"/>
            <a:r>
              <a:rPr lang="en-US" dirty="0">
                <a:solidFill>
                  <a:schemeClr val="tx1"/>
                </a:solidFill>
              </a:rPr>
              <a:t>Modular Initialization </a:t>
            </a:r>
            <a:r>
              <a:rPr lang="en-US" altLang="zh-CN" dirty="0">
                <a:solidFill>
                  <a:schemeClr val="tx1"/>
                </a:solidFill>
              </a:rPr>
              <a:t>+ C</a:t>
            </a:r>
            <a:r>
              <a:rPr lang="en-US" dirty="0">
                <a:solidFill>
                  <a:schemeClr val="tx1"/>
                </a:solidFill>
              </a:rPr>
              <a:t>NN </a:t>
            </a:r>
          </a:p>
          <a:p>
            <a:pPr lvl="1"/>
            <a:r>
              <a:rPr lang="en-US" dirty="0">
                <a:solidFill>
                  <a:schemeClr val="tx1"/>
                </a:solidFill>
              </a:rPr>
              <a:t>Transfer Learning Based Joint Training </a:t>
            </a:r>
          </a:p>
          <a:p>
            <a:pPr lvl="1"/>
            <a:r>
              <a:rPr lang="en-US" altLang="zh-CN" dirty="0">
                <a:solidFill>
                  <a:schemeClr val="tx1"/>
                </a:solidFill>
              </a:rPr>
              <a:t>Temporal Correlation Modeling </a:t>
            </a:r>
            <a:endParaRPr lang="en-US" dirty="0">
              <a:solidFill>
                <a:schemeClr val="tx1"/>
              </a:solidFill>
            </a:endParaRPr>
          </a:p>
          <a:p>
            <a:r>
              <a:rPr lang="zh-CN" altLang="en-US" sz="3500" dirty="0">
                <a:solidFill>
                  <a:schemeClr val="tx1"/>
                </a:solidFill>
              </a:rPr>
              <a:t>语言学改进</a:t>
            </a:r>
            <a:endParaRPr lang="en-US" sz="3500" dirty="0">
              <a:solidFill>
                <a:schemeClr val="tx1"/>
              </a:solidFill>
            </a:endParaRPr>
          </a:p>
          <a:p>
            <a:pPr lvl="1"/>
            <a:r>
              <a:rPr lang="en-US" b="1" dirty="0">
                <a:solidFill>
                  <a:srgbClr val="0078D7"/>
                </a:solidFill>
              </a:rPr>
              <a:t>Multi-outputs Sequence Discriminative Training </a:t>
            </a:r>
            <a:endParaRPr lang="en-US" dirty="0">
              <a:solidFill>
                <a:srgbClr val="FF0000"/>
              </a:solidFill>
            </a:endParaRPr>
          </a:p>
          <a:p>
            <a:pPr lvl="1"/>
            <a:r>
              <a:rPr lang="en-US" dirty="0">
                <a:solidFill>
                  <a:schemeClr val="tx1"/>
                </a:solidFill>
              </a:rPr>
              <a:t>Integrating Language Model in Assignment Decision </a:t>
            </a:r>
            <a:endParaRPr lang="en-US" dirty="0">
              <a:solidFill>
                <a:srgbClr val="FF0000"/>
              </a:solidFill>
            </a:endParaRPr>
          </a:p>
        </p:txBody>
      </p:sp>
      <p:sp>
        <p:nvSpPr>
          <p:cNvPr id="2" name="Text Placeholder 1"/>
          <p:cNvSpPr>
            <a:spLocks noGrp="1"/>
          </p:cNvSpPr>
          <p:nvPr>
            <p:ph type="body" sz="quarter" idx="11"/>
          </p:nvPr>
        </p:nvSpPr>
        <p:spPr/>
        <p:txBody>
          <a:bodyPr/>
          <a:lstStyle/>
          <a:p>
            <a:endParaRPr lang="en-US" dirty="0"/>
          </a:p>
        </p:txBody>
      </p:sp>
      <p:sp>
        <p:nvSpPr>
          <p:cNvPr id="9" name="Rectangle 1">
            <a:extLst>
              <a:ext uri="{FF2B5EF4-FFF2-40B4-BE49-F238E27FC236}">
                <a16:creationId xmlns:a16="http://schemas.microsoft.com/office/drawing/2014/main" id="{65384117-E122-4F70-9093-7E49CAF1ED33}"/>
              </a:ext>
            </a:extLst>
          </p:cNvPr>
          <p:cNvSpPr>
            <a:spLocks noChangeArrowheads="1"/>
          </p:cNvSpPr>
          <p:nvPr/>
        </p:nvSpPr>
        <p:spPr bwMode="auto">
          <a:xfrm>
            <a:off x="0" y="5859462"/>
            <a:ext cx="12436475" cy="110267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p:txBody>
      </p:sp>
      <p:cxnSp>
        <p:nvCxnSpPr>
          <p:cNvPr id="10" name="直接连接符 9">
            <a:extLst>
              <a:ext uri="{FF2B5EF4-FFF2-40B4-BE49-F238E27FC236}">
                <a16:creationId xmlns:a16="http://schemas.microsoft.com/office/drawing/2014/main" id="{6A73BE44-E353-45FE-9CB6-E5FD559B9C95}"/>
              </a:ext>
            </a:extLst>
          </p:cNvPr>
          <p:cNvCxnSpPr/>
          <p:nvPr/>
        </p:nvCxnSpPr>
        <p:spPr>
          <a:xfrm>
            <a:off x="274639" y="5783262"/>
            <a:ext cx="11506198"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8554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353"/>
            <a:ext cx="12436475" cy="4935109"/>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8657095" y="4444841"/>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884237" y="1120485"/>
            <a:ext cx="4572000" cy="852777"/>
          </a:xfrm>
          <a:prstGeom prst="borderCallout2">
            <a:avLst>
              <a:gd name="adj1" fmla="val 20859"/>
              <a:gd name="adj2" fmla="val 100364"/>
              <a:gd name="adj3" fmla="val 21931"/>
              <a:gd name="adj4" fmla="val 124280"/>
              <a:gd name="adj5" fmla="val 401719"/>
              <a:gd name="adj6" fmla="val 1819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在一个很强的基线系统上</a:t>
            </a:r>
            <a:endParaRPr lang="en-US" altLang="zh-CN" sz="2500" b="1" dirty="0">
              <a:ln w="0"/>
              <a:solidFill>
                <a:schemeClr val="tx1"/>
              </a:solidFill>
              <a:effectLst>
                <a:outerShdw blurRad="38100" dist="19050" dir="2700000" algn="tl" rotWithShape="0">
                  <a:schemeClr val="dk1">
                    <a:alpha val="40000"/>
                  </a:schemeClr>
                </a:outerShdw>
              </a:effectLst>
            </a:endParaRPr>
          </a:p>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取得 </a:t>
            </a:r>
            <a:r>
              <a:rPr lang="en-US" sz="2500" b="1" dirty="0">
                <a:ln w="0"/>
                <a:solidFill>
                  <a:srgbClr val="0078D7"/>
                </a:solidFill>
                <a:effectLst>
                  <a:outerShdw blurRad="38100" dist="19050" dir="2700000" algn="tl" rotWithShape="0">
                    <a:schemeClr val="dk1">
                      <a:alpha val="40000"/>
                    </a:schemeClr>
                  </a:outerShdw>
                </a:effectLst>
              </a:rPr>
              <a:t>6.1%</a:t>
            </a:r>
            <a:r>
              <a:rPr lang="en-US" sz="2500" b="1" dirty="0">
                <a:ln w="0"/>
                <a:solidFill>
                  <a:schemeClr val="tx1"/>
                </a:solidFill>
                <a:effectLst>
                  <a:outerShdw blurRad="38100" dist="19050" dir="2700000" algn="tl" rotWithShape="0">
                    <a:schemeClr val="dk1">
                      <a:alpha val="40000"/>
                    </a:schemeClr>
                  </a:outerShdw>
                </a:effectLst>
              </a:rPr>
              <a:t>&amp;</a:t>
            </a:r>
            <a:r>
              <a:rPr lang="en-US" sz="2500" b="1" dirty="0">
                <a:ln w="0"/>
                <a:solidFill>
                  <a:srgbClr val="0078D7"/>
                </a:solidFill>
                <a:effectLst>
                  <a:outerShdw blurRad="38100" dist="19050" dir="2700000" algn="tl" rotWithShape="0">
                    <a:schemeClr val="dk1">
                      <a:alpha val="40000"/>
                    </a:schemeClr>
                  </a:outerShdw>
                </a:effectLst>
              </a:rPr>
              <a:t>7.9%</a:t>
            </a:r>
            <a:r>
              <a:rPr lang="en-US" sz="2500" b="1" dirty="0">
                <a:ln w="0"/>
                <a:solidFill>
                  <a:schemeClr val="tx1"/>
                </a:solidFill>
                <a:effectLst>
                  <a:outerShdw blurRad="38100" dist="19050" dir="2700000" algn="tl" rotWithShape="0">
                    <a:schemeClr val="dk1">
                      <a:alpha val="40000"/>
                    </a:schemeClr>
                  </a:outerShdw>
                </a:effectLst>
              </a:rPr>
              <a:t> </a:t>
            </a:r>
            <a:r>
              <a:rPr lang="zh-CN" altLang="en-US" sz="2500" b="1" dirty="0">
                <a:ln w="0"/>
                <a:solidFill>
                  <a:schemeClr val="tx1"/>
                </a:solidFill>
                <a:effectLst>
                  <a:outerShdw blurRad="38100" dist="19050" dir="2700000" algn="tl" rotWithShape="0">
                    <a:schemeClr val="dk1">
                      <a:alpha val="40000"/>
                    </a:schemeClr>
                  </a:outerShdw>
                </a:effectLst>
              </a:rPr>
              <a:t>相对改善</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8657096" y="5794645"/>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492687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例子（</a:t>
            </a:r>
            <a:r>
              <a:rPr lang="en-US" altLang="zh-CN" dirty="0">
                <a:solidFill>
                  <a:srgbClr val="0078D7"/>
                </a:solidFill>
              </a:rPr>
              <a:t> 50</a:t>
            </a:r>
            <a:r>
              <a:rPr lang="zh-CN" altLang="en-US" dirty="0">
                <a:solidFill>
                  <a:srgbClr val="0078D7"/>
                </a:solidFill>
              </a:rPr>
              <a:t>小时 女声</a:t>
            </a:r>
            <a:r>
              <a:rPr lang="en-US" altLang="zh-CN" dirty="0">
                <a:solidFill>
                  <a:srgbClr val="0078D7"/>
                </a:solidFill>
              </a:rPr>
              <a:t>-</a:t>
            </a:r>
            <a:r>
              <a:rPr lang="zh-CN" altLang="en-US" dirty="0">
                <a:solidFill>
                  <a:srgbClr val="0078D7"/>
                </a:solidFill>
              </a:rPr>
              <a:t>女声）</a:t>
            </a:r>
            <a:endParaRPr lang="en-US" dirty="0"/>
          </a:p>
        </p:txBody>
      </p:sp>
      <p:sp>
        <p:nvSpPr>
          <p:cNvPr id="2" name="Text Placeholder 1"/>
          <p:cNvSpPr>
            <a:spLocks noGrp="1"/>
          </p:cNvSpPr>
          <p:nvPr>
            <p:ph type="body" sz="quarter" idx="10"/>
          </p:nvPr>
        </p:nvSpPr>
        <p:spPr>
          <a:xfrm>
            <a:off x="274639" y="1212849"/>
            <a:ext cx="5486399" cy="3908762"/>
          </a:xfrm>
        </p:spPr>
        <p:txBody>
          <a:bodyPr/>
          <a:lstStyle/>
          <a:p>
            <a:r>
              <a:rPr lang="en-US" sz="2000" dirty="0">
                <a:solidFill>
                  <a:srgbClr val="000000"/>
                </a:solidFill>
                <a:sym typeface="Wingdings" panose="05000000000000000000" pitchFamily="2" charset="2"/>
              </a:rPr>
              <a:t>Clean ASR (90+WER)</a:t>
            </a:r>
          </a:p>
          <a:p>
            <a:r>
              <a:rPr lang="en-US" sz="2000" dirty="0">
                <a:solidFill>
                  <a:srgbClr val="000000"/>
                </a:solidFill>
                <a:sym typeface="Wingdings" panose="05000000000000000000" pitchFamily="2" charset="2"/>
              </a:rPr>
              <a:t>1 PIT-CE</a:t>
            </a:r>
          </a:p>
          <a:p>
            <a:r>
              <a:rPr lang="en-US" sz="2000" dirty="0">
                <a:solidFill>
                  <a:srgbClr val="000000"/>
                </a:solidFill>
                <a:sym typeface="Wingdings" panose="05000000000000000000" pitchFamily="2" charset="2"/>
              </a:rPr>
              <a:t>2 Transf.</a:t>
            </a:r>
          </a:p>
          <a:p>
            <a:r>
              <a:rPr lang="en-US" sz="2000" dirty="0">
                <a:solidFill>
                  <a:srgbClr val="000000"/>
                </a:solidFill>
                <a:sym typeface="Wingdings" panose="05000000000000000000" pitchFamily="2" charset="2"/>
              </a:rPr>
              <a:t>3    +MMI teacher</a:t>
            </a:r>
          </a:p>
          <a:p>
            <a:r>
              <a:rPr lang="en-US" sz="2000" dirty="0">
                <a:solidFill>
                  <a:srgbClr val="000000"/>
                </a:solidFill>
                <a:sym typeface="Wingdings" panose="05000000000000000000" pitchFamily="2" charset="2"/>
              </a:rPr>
              <a:t>4       +seq. disc. tr.</a:t>
            </a: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p:txBody>
      </p:sp>
      <p:pic>
        <p:nvPicPr>
          <p:cNvPr id="4"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6237" y="3802062"/>
            <a:ext cx="609600" cy="609600"/>
          </a:xfrm>
          <a:prstGeom prst="rect">
            <a:avLst/>
          </a:prstGeom>
        </p:spPr>
      </p:pic>
    </p:spTree>
    <p:extLst>
      <p:ext uri="{BB962C8B-B14F-4D97-AF65-F5344CB8AC3E}">
        <p14:creationId xmlns:p14="http://schemas.microsoft.com/office/powerpoint/2010/main" val="41965460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145"/>
            <a:ext cx="12436475" cy="5706234"/>
          </a:xfrm>
          <a:prstGeom prst="rect">
            <a:avLst/>
          </a:prstGeom>
        </p:spPr>
      </p:pic>
      <p:sp>
        <p:nvSpPr>
          <p:cNvPr id="6" name="Rectangle 5"/>
          <p:cNvSpPr/>
          <p:nvPr/>
        </p:nvSpPr>
        <p:spPr>
          <a:xfrm>
            <a:off x="3660337" y="2836595"/>
            <a:ext cx="6216650" cy="369332"/>
          </a:xfrm>
          <a:prstGeom prst="rect">
            <a:avLst/>
          </a:prstGeom>
        </p:spPr>
        <p:txBody>
          <a:bodyPr>
            <a:spAutoFit/>
          </a:bodyPr>
          <a:lstStyle/>
          <a:p>
            <a:r>
              <a:rPr lang="en-US" b="1" dirty="0">
                <a:solidFill>
                  <a:srgbClr val="000000"/>
                </a:solidFill>
                <a:sym typeface="Wingdings" panose="05000000000000000000" pitchFamily="2" charset="2"/>
              </a:rPr>
              <a:t>4       +seq. disc. tr.</a:t>
            </a:r>
          </a:p>
        </p:txBody>
      </p:sp>
      <p:sp>
        <p:nvSpPr>
          <p:cNvPr id="7" name="Rectangle 6"/>
          <p:cNvSpPr/>
          <p:nvPr/>
        </p:nvSpPr>
        <p:spPr>
          <a:xfrm>
            <a:off x="3078843" y="1329480"/>
            <a:ext cx="1091966" cy="369332"/>
          </a:xfrm>
          <a:prstGeom prst="rect">
            <a:avLst/>
          </a:prstGeom>
        </p:spPr>
        <p:txBody>
          <a:bodyPr wrap="none">
            <a:spAutoFit/>
          </a:bodyPr>
          <a:lstStyle/>
          <a:p>
            <a:r>
              <a:rPr lang="en-US" b="1" dirty="0">
                <a:solidFill>
                  <a:srgbClr val="000000"/>
                </a:solidFill>
                <a:sym typeface="Wingdings" panose="05000000000000000000" pitchFamily="2" charset="2"/>
              </a:rPr>
              <a:t>1 PIT-CE</a:t>
            </a:r>
          </a:p>
        </p:txBody>
      </p:sp>
      <p:sp>
        <p:nvSpPr>
          <p:cNvPr id="8" name="Rectangle 7"/>
          <p:cNvSpPr/>
          <p:nvPr/>
        </p:nvSpPr>
        <p:spPr>
          <a:xfrm>
            <a:off x="3170237" y="1840056"/>
            <a:ext cx="1093569" cy="369332"/>
          </a:xfrm>
          <a:prstGeom prst="rect">
            <a:avLst/>
          </a:prstGeom>
        </p:spPr>
        <p:txBody>
          <a:bodyPr wrap="none">
            <a:spAutoFit/>
          </a:bodyPr>
          <a:lstStyle/>
          <a:p>
            <a:r>
              <a:rPr lang="en-US" b="1" dirty="0">
                <a:solidFill>
                  <a:srgbClr val="000000"/>
                </a:solidFill>
                <a:sym typeface="Wingdings" panose="05000000000000000000" pitchFamily="2" charset="2"/>
              </a:rPr>
              <a:t>2 Transf.</a:t>
            </a:r>
          </a:p>
        </p:txBody>
      </p:sp>
      <p:sp>
        <p:nvSpPr>
          <p:cNvPr id="9" name="Rectangle 8"/>
          <p:cNvSpPr/>
          <p:nvPr/>
        </p:nvSpPr>
        <p:spPr>
          <a:xfrm>
            <a:off x="3398837" y="2350632"/>
            <a:ext cx="2121799" cy="369332"/>
          </a:xfrm>
          <a:prstGeom prst="rect">
            <a:avLst/>
          </a:prstGeom>
        </p:spPr>
        <p:txBody>
          <a:bodyPr wrap="none">
            <a:spAutoFit/>
          </a:bodyPr>
          <a:lstStyle/>
          <a:p>
            <a:r>
              <a:rPr lang="en-US" b="1" dirty="0">
                <a:solidFill>
                  <a:srgbClr val="000000"/>
                </a:solidFill>
                <a:sym typeface="Wingdings" panose="05000000000000000000" pitchFamily="2" charset="2"/>
              </a:rPr>
              <a:t>3    +MMI teacher</a:t>
            </a:r>
          </a:p>
        </p:txBody>
      </p:sp>
      <p:grpSp>
        <p:nvGrpSpPr>
          <p:cNvPr id="22" name="组合 21">
            <a:extLst>
              <a:ext uri="{FF2B5EF4-FFF2-40B4-BE49-F238E27FC236}">
                <a16:creationId xmlns:a16="http://schemas.microsoft.com/office/drawing/2014/main" id="{A21DFD98-3301-4996-A784-397CB90D4A1B}"/>
              </a:ext>
            </a:extLst>
          </p:cNvPr>
          <p:cNvGrpSpPr/>
          <p:nvPr/>
        </p:nvGrpSpPr>
        <p:grpSpPr>
          <a:xfrm>
            <a:off x="350837" y="5474055"/>
            <a:ext cx="4800600" cy="1470049"/>
            <a:chOff x="350837" y="5474055"/>
            <a:chExt cx="4800600" cy="1470049"/>
          </a:xfrm>
        </p:grpSpPr>
        <p:sp>
          <p:nvSpPr>
            <p:cNvPr id="12" name="Rectangle 14">
              <a:extLst>
                <a:ext uri="{FF2B5EF4-FFF2-40B4-BE49-F238E27FC236}">
                  <a16:creationId xmlns:a16="http://schemas.microsoft.com/office/drawing/2014/main" id="{52B19990-A4A3-4BC1-BB72-FEF9EC26443F}"/>
                </a:ext>
              </a:extLst>
            </p:cNvPr>
            <p:cNvSpPr/>
            <p:nvPr/>
          </p:nvSpPr>
          <p:spPr bwMode="auto">
            <a:xfrm>
              <a:off x="3322637" y="5474055"/>
              <a:ext cx="1752599" cy="766407"/>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文本框 12">
              <a:extLst>
                <a:ext uri="{FF2B5EF4-FFF2-40B4-BE49-F238E27FC236}">
                  <a16:creationId xmlns:a16="http://schemas.microsoft.com/office/drawing/2014/main" id="{F2452A53-FFF9-4590-B8FB-316B920202DD}"/>
                </a:ext>
              </a:extLst>
            </p:cNvPr>
            <p:cNvSpPr txBox="1"/>
            <p:nvPr/>
          </p:nvSpPr>
          <p:spPr>
            <a:xfrm>
              <a:off x="350837" y="6316240"/>
              <a:ext cx="4800600"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更少删除错误（更好的语音分离）</a:t>
              </a:r>
            </a:p>
          </p:txBody>
        </p:sp>
        <p:cxnSp>
          <p:nvCxnSpPr>
            <p:cNvPr id="16" name="Straight Arrow Connector 15">
              <a:extLst>
                <a:ext uri="{FF2B5EF4-FFF2-40B4-BE49-F238E27FC236}">
                  <a16:creationId xmlns:a16="http://schemas.microsoft.com/office/drawing/2014/main" id="{8874B4DF-9DC8-4AAB-8F07-0E0F1EE0CFEB}"/>
                </a:ext>
              </a:extLst>
            </p:cNvPr>
            <p:cNvCxnSpPr>
              <a:cxnSpLocks/>
            </p:cNvCxnSpPr>
            <p:nvPr/>
          </p:nvCxnSpPr>
          <p:spPr>
            <a:xfrm flipV="1">
              <a:off x="2703885" y="5857258"/>
              <a:ext cx="616387" cy="458983"/>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7943E176-C28B-47F3-B789-75E1FD2E98DC}"/>
              </a:ext>
            </a:extLst>
          </p:cNvPr>
          <p:cNvGrpSpPr/>
          <p:nvPr/>
        </p:nvGrpSpPr>
        <p:grpSpPr>
          <a:xfrm>
            <a:off x="2526890" y="2616878"/>
            <a:ext cx="6279781" cy="1451813"/>
            <a:chOff x="2526890" y="2616878"/>
            <a:chExt cx="6279781" cy="1451813"/>
          </a:xfrm>
        </p:grpSpPr>
        <p:sp>
          <p:nvSpPr>
            <p:cNvPr id="11" name="Rectangle 14">
              <a:extLst>
                <a:ext uri="{FF2B5EF4-FFF2-40B4-BE49-F238E27FC236}">
                  <a16:creationId xmlns:a16="http://schemas.microsoft.com/office/drawing/2014/main" id="{F669405D-12DE-402B-AE30-813E31CFDC7B}"/>
                </a:ext>
              </a:extLst>
            </p:cNvPr>
            <p:cNvSpPr/>
            <p:nvPr/>
          </p:nvSpPr>
          <p:spPr bwMode="auto">
            <a:xfrm>
              <a:off x="2526890" y="2616878"/>
              <a:ext cx="795748" cy="720046"/>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F0AB805E-2B36-46A7-82FF-35711146EEE1}"/>
                </a:ext>
              </a:extLst>
            </p:cNvPr>
            <p:cNvSpPr txBox="1"/>
            <p:nvPr/>
          </p:nvSpPr>
          <p:spPr>
            <a:xfrm>
              <a:off x="3815485" y="3440827"/>
              <a:ext cx="4991186"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更少语法错误（更好的语言学建模）</a:t>
              </a:r>
            </a:p>
          </p:txBody>
        </p:sp>
        <p:cxnSp>
          <p:nvCxnSpPr>
            <p:cNvPr id="19" name="Straight Arrow Connector 15">
              <a:extLst>
                <a:ext uri="{FF2B5EF4-FFF2-40B4-BE49-F238E27FC236}">
                  <a16:creationId xmlns:a16="http://schemas.microsoft.com/office/drawing/2014/main" id="{31F58F99-2312-4C8C-AEEA-2C0FA94092A5}"/>
                </a:ext>
              </a:extLst>
            </p:cNvPr>
            <p:cNvCxnSpPr>
              <a:cxnSpLocks/>
            </p:cNvCxnSpPr>
            <p:nvPr/>
          </p:nvCxnSpPr>
          <p:spPr>
            <a:xfrm flipH="1" flipV="1">
              <a:off x="3320272" y="3347171"/>
              <a:ext cx="478826" cy="331947"/>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561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6159228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语音识别系统分解</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30161" y="2179082"/>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2740628" cy="3657600"/>
            <a:chOff x="9116409" y="2354262"/>
            <a:chExt cx="2740628"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2210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K_B + AA1_I + R_E</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27" name="思想气泡: 云 26">
            <a:extLst>
              <a:ext uri="{FF2B5EF4-FFF2-40B4-BE49-F238E27FC236}">
                <a16:creationId xmlns:a16="http://schemas.microsoft.com/office/drawing/2014/main" id="{E891928F-6324-42BD-BEEB-EBAC83921580}"/>
              </a:ext>
            </a:extLst>
          </p:cNvPr>
          <p:cNvSpPr/>
          <p:nvPr/>
        </p:nvSpPr>
        <p:spPr bwMode="auto">
          <a:xfrm>
            <a:off x="4999037" y="5211762"/>
            <a:ext cx="3410827" cy="687387"/>
          </a:xfrm>
          <a:prstGeom prst="cloudCallout">
            <a:avLst>
              <a:gd name="adj1" fmla="val 69749"/>
              <a:gd name="adj2" fmla="val -25124"/>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超过</a:t>
            </a:r>
            <a:r>
              <a:rPr lang="en-US" altLang="zh-CN" sz="2000" b="1" dirty="0">
                <a:solidFill>
                  <a:sysClr val="windowText" lastClr="000000"/>
                </a:solidFill>
              </a:rPr>
              <a:t> 50% </a:t>
            </a:r>
            <a:r>
              <a:rPr lang="zh-CN" altLang="en-US" sz="2000" b="1" dirty="0">
                <a:solidFill>
                  <a:sysClr val="windowText" lastClr="000000"/>
                </a:solidFill>
              </a:rPr>
              <a:t>计算时长</a:t>
            </a:r>
          </a:p>
        </p:txBody>
      </p:sp>
      <p:sp>
        <p:nvSpPr>
          <p:cNvPr id="4" name="云形 3">
            <a:extLst>
              <a:ext uri="{FF2B5EF4-FFF2-40B4-BE49-F238E27FC236}">
                <a16:creationId xmlns:a16="http://schemas.microsoft.com/office/drawing/2014/main" id="{1045BCB4-F272-4496-AE7F-BFBA85CD7E76}"/>
              </a:ext>
            </a:extLst>
          </p:cNvPr>
          <p:cNvSpPr/>
          <p:nvPr/>
        </p:nvSpPr>
        <p:spPr bwMode="auto">
          <a:xfrm>
            <a:off x="6051258" y="5642530"/>
            <a:ext cx="3083184" cy="800570"/>
          </a:xfrm>
          <a:prstGeom prst="clou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40</a:t>
            </a:r>
            <a:r>
              <a:rPr lang="zh-CN" altLang="en-US" sz="2000" b="1" dirty="0">
                <a:solidFill>
                  <a:srgbClr val="0078D7"/>
                </a:solidFill>
              </a:rPr>
              <a:t>倍</a:t>
            </a:r>
            <a:r>
              <a:rPr lang="zh-CN" altLang="en-US" sz="2000" b="1" dirty="0">
                <a:solidFill>
                  <a:sysClr val="windowText" lastClr="000000"/>
                </a:solidFill>
              </a:rPr>
              <a:t>加速或</a:t>
            </a:r>
            <a:endParaRPr lang="en-US" altLang="zh-CN" sz="2000" b="1" dirty="0">
              <a:solidFill>
                <a:sysClr val="windowText" lastClr="000000"/>
              </a:solidFill>
            </a:endParaRPr>
          </a:p>
          <a:p>
            <a:pPr algn="ctr" defTabSz="932472" fontAlgn="base">
              <a:spcBef>
                <a:spcPct val="0"/>
              </a:spcBef>
              <a:spcAft>
                <a:spcPct val="0"/>
              </a:spcAft>
            </a:pPr>
            <a:r>
              <a:rPr lang="en-US" altLang="zh-CN" sz="2000" b="1" dirty="0">
                <a:solidFill>
                  <a:srgbClr val="0078D7"/>
                </a:solidFill>
              </a:rPr>
              <a:t>10</a:t>
            </a:r>
            <a:r>
              <a:rPr lang="zh-CN" altLang="en-US" sz="2000" b="1" dirty="0">
                <a:solidFill>
                  <a:srgbClr val="0078D7"/>
                </a:solidFill>
              </a:rPr>
              <a:t>倍</a:t>
            </a:r>
            <a:r>
              <a:rPr lang="zh-CN" altLang="en-US" sz="2000" b="1" dirty="0">
                <a:solidFill>
                  <a:sysClr val="windowText" lastClr="000000"/>
                </a:solidFill>
              </a:rPr>
              <a:t>费用节省</a:t>
            </a:r>
            <a:endParaRPr lang="en-US" altLang="zh-CN" sz="2000" b="1" dirty="0">
              <a:solidFill>
                <a:sysClr val="windowText" lastClr="000000"/>
              </a:solidFill>
            </a:endParaRPr>
          </a:p>
        </p:txBody>
      </p:sp>
    </p:spTree>
    <p:extLst>
      <p:ext uri="{BB962C8B-B14F-4D97-AF65-F5344CB8AC3E}">
        <p14:creationId xmlns:p14="http://schemas.microsoft.com/office/powerpoint/2010/main" val="322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BA033C-C11B-4381-95B2-9BC30606153A}"/>
              </a:ext>
            </a:extLst>
          </p:cNvPr>
          <p:cNvSpPr txBox="1"/>
          <p:nvPr/>
        </p:nvSpPr>
        <p:spPr>
          <a:xfrm>
            <a:off x="10583449" y="5642530"/>
            <a:ext cx="132600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a:t>
            </a:r>
            <a:r>
              <a:rPr kumimoji="0" lang="zh-CN" altLang="en-US"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C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R</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grpSp>
        <p:nvGrpSpPr>
          <p:cNvPr id="7" name="组合 6">
            <a:extLst>
              <a:ext uri="{FF2B5EF4-FFF2-40B4-BE49-F238E27FC236}">
                <a16:creationId xmlns:a16="http://schemas.microsoft.com/office/drawing/2014/main" id="{E985E85D-FD15-4E17-B409-DEE3C7D55FC9}"/>
              </a:ext>
            </a:extLst>
          </p:cNvPr>
          <p:cNvGrpSpPr/>
          <p:nvPr/>
        </p:nvGrpSpPr>
        <p:grpSpPr>
          <a:xfrm>
            <a:off x="1327673" y="2777761"/>
            <a:ext cx="7246812" cy="3046413"/>
            <a:chOff x="1327673" y="2777761"/>
            <a:chExt cx="7246812" cy="3046413"/>
          </a:xfrm>
        </p:grpSpPr>
        <p:sp>
          <p:nvSpPr>
            <p:cNvPr id="4" name="箭头: 左弧形 3">
              <a:extLst>
                <a:ext uri="{FF2B5EF4-FFF2-40B4-BE49-F238E27FC236}">
                  <a16:creationId xmlns:a16="http://schemas.microsoft.com/office/drawing/2014/main" id="{CDCC3437-9B6D-49C0-A54C-6E61BF71F632}"/>
                </a:ext>
              </a:extLst>
            </p:cNvPr>
            <p:cNvSpPr/>
            <p:nvPr/>
          </p:nvSpPr>
          <p:spPr bwMode="auto">
            <a:xfrm>
              <a:off x="7355285" y="2777761"/>
              <a:ext cx="1219200" cy="3046413"/>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B2FADD8E-8BE6-4F16-9FCB-0C59E95E6BAC}"/>
                </a:ext>
              </a:extLst>
            </p:cNvPr>
            <p:cNvSpPr txBox="1"/>
            <p:nvPr/>
          </p:nvSpPr>
          <p:spPr>
            <a:xfrm>
              <a:off x="1327673" y="4128915"/>
              <a:ext cx="5984331"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End-to-end confusion</a:t>
              </a:r>
              <a:r>
                <a:rPr kumimoji="0" lang="en-US" altLang="zh-CN" sz="3000" b="1" i="0" strike="noStrike" kern="0" cap="none" spc="0" normalizeH="0" noProof="0" dirty="0">
                  <a:ln>
                    <a:noFill/>
                  </a:ln>
                  <a:solidFill>
                    <a:srgbClr val="0078D7"/>
                  </a:solidFill>
                  <a:effectLst/>
                  <a:uLnTx/>
                  <a:uFillTx/>
                  <a:latin typeface="Arial" charset="0"/>
                  <a:ea typeface="宋体" charset="-122"/>
                </a:rPr>
                <a:t> modeling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
        <p:nvSpPr>
          <p:cNvPr id="20" name="Text Placeholder 1">
            <a:extLst>
              <a:ext uri="{FF2B5EF4-FFF2-40B4-BE49-F238E27FC236}">
                <a16:creationId xmlns:a16="http://schemas.microsoft.com/office/drawing/2014/main" id="{A321AC26-2167-4586-9BB0-37A1D72181E1}"/>
              </a:ext>
            </a:extLst>
          </p:cNvPr>
          <p:cNvSpPr>
            <a:spLocks noGrp="1"/>
          </p:cNvSpPr>
          <p:nvPr>
            <p:ph type="body" sz="quarter" idx="10"/>
          </p:nvPr>
        </p:nvSpPr>
        <p:spPr>
          <a:xfrm>
            <a:off x="274638" y="1212850"/>
            <a:ext cx="11887200" cy="1652760"/>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80553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96041DD-DC37-4CBA-9A2D-3CDB3930BDFE}"/>
              </a:ext>
            </a:extLst>
          </p:cNvPr>
          <p:cNvPicPr>
            <a:picLocks noChangeAspect="1"/>
          </p:cNvPicPr>
          <p:nvPr/>
        </p:nvPicPr>
        <p:blipFill>
          <a:blip r:embed="rId3"/>
          <a:stretch>
            <a:fillRect/>
          </a:stretch>
        </p:blipFill>
        <p:spPr>
          <a:xfrm>
            <a:off x="187351" y="3834162"/>
            <a:ext cx="6541618" cy="2865089"/>
          </a:xfrm>
          <a:prstGeom prst="rect">
            <a:avLst/>
          </a:prstGeom>
        </p:spPr>
      </p:pic>
      <p:sp>
        <p:nvSpPr>
          <p:cNvPr id="2" name="Text Placeholder 1"/>
          <p:cNvSpPr>
            <a:spLocks noGrp="1"/>
          </p:cNvSpPr>
          <p:nvPr>
            <p:ph type="body" sz="quarter" idx="10"/>
          </p:nvPr>
        </p:nvSpPr>
        <p:spPr>
          <a:xfrm>
            <a:off x="274638" y="1212850"/>
            <a:ext cx="11887200" cy="2160591"/>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b="1" dirty="0">
              <a:solidFill>
                <a:srgbClr val="0078D7"/>
              </a:solidFill>
            </a:endParaRPr>
          </a:p>
          <a:p>
            <a:pPr lvl="1"/>
            <a:r>
              <a:rPr lang="zh-CN" altLang="en-US" sz="3000" b="1" dirty="0">
                <a:solidFill>
                  <a:srgbClr val="0078D7"/>
                </a:solidFill>
              </a:rPr>
              <a:t>并行化</a:t>
            </a:r>
            <a:r>
              <a:rPr lang="zh-CN" altLang="en-US" sz="3000" dirty="0">
                <a:solidFill>
                  <a:schemeClr val="tx1"/>
                </a:solidFill>
              </a:rPr>
              <a:t> 搜索算法</a:t>
            </a:r>
            <a:endParaRPr lang="en-US" sz="3000"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AF6AA1C-D28A-4576-9985-6B75C77072C9}"/>
              </a:ext>
            </a:extLst>
          </p:cNvPr>
          <p:cNvGrpSpPr/>
          <p:nvPr/>
        </p:nvGrpSpPr>
        <p:grpSpPr>
          <a:xfrm>
            <a:off x="5580299" y="3982263"/>
            <a:ext cx="3627916" cy="1841911"/>
            <a:chOff x="5580299" y="3982263"/>
            <a:chExt cx="3627916" cy="1841911"/>
          </a:xfrm>
        </p:grpSpPr>
        <p:sp>
          <p:nvSpPr>
            <p:cNvPr id="19" name="箭头: 左弧形 18">
              <a:extLst>
                <a:ext uri="{FF2B5EF4-FFF2-40B4-BE49-F238E27FC236}">
                  <a16:creationId xmlns:a16="http://schemas.microsoft.com/office/drawing/2014/main" id="{96C774E3-D155-416C-A581-E88DD9376C80}"/>
                </a:ext>
              </a:extLst>
            </p:cNvPr>
            <p:cNvSpPr/>
            <p:nvPr/>
          </p:nvSpPr>
          <p:spPr bwMode="auto">
            <a:xfrm>
              <a:off x="7468898" y="4716462"/>
              <a:ext cx="1251195" cy="1107712"/>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20" name="文本框 19">
              <a:extLst>
                <a:ext uri="{FF2B5EF4-FFF2-40B4-BE49-F238E27FC236}">
                  <a16:creationId xmlns:a16="http://schemas.microsoft.com/office/drawing/2014/main" id="{0367BD1E-AC2F-4FC6-A57F-C784AA235A4D}"/>
                </a:ext>
              </a:extLst>
            </p:cNvPr>
            <p:cNvSpPr txBox="1"/>
            <p:nvPr/>
          </p:nvSpPr>
          <p:spPr>
            <a:xfrm>
              <a:off x="5580299" y="3982263"/>
              <a:ext cx="3627916"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Parallel computing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Tree>
    <p:extLst>
      <p:ext uri="{BB962C8B-B14F-4D97-AF65-F5344CB8AC3E}">
        <p14:creationId xmlns:p14="http://schemas.microsoft.com/office/powerpoint/2010/main" val="408933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24875991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501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bg1">
                    <a:lumMod val="85000"/>
                  </a:schemeClr>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1214426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语音识别中的</a:t>
            </a:r>
            <a:r>
              <a:rPr lang="en-US" altLang="zh-CN" dirty="0">
                <a:solidFill>
                  <a:srgbClr val="0078D7"/>
                </a:solidFill>
              </a:rPr>
              <a:t>GPU</a:t>
            </a:r>
            <a:r>
              <a:rPr lang="zh-CN" altLang="en-US" dirty="0">
                <a:solidFill>
                  <a:srgbClr val="0078D7"/>
                </a:solidFill>
              </a:rPr>
              <a:t>应用</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2228302"/>
          </a:xfrm>
        </p:spPr>
        <p:txBody>
          <a:bodyPr/>
          <a:lstStyle/>
          <a:p>
            <a:r>
              <a:rPr lang="zh-CN" altLang="en-US" dirty="0">
                <a:solidFill>
                  <a:schemeClr val="tx1"/>
                </a:solidFill>
              </a:rPr>
              <a:t>基于</a:t>
            </a:r>
            <a:r>
              <a:rPr lang="en-US" altLang="zh-CN" dirty="0">
                <a:solidFill>
                  <a:schemeClr val="tx1"/>
                </a:solidFill>
              </a:rPr>
              <a:t>GPU</a:t>
            </a:r>
            <a:r>
              <a:rPr lang="zh-CN" altLang="en-US" dirty="0">
                <a:solidFill>
                  <a:schemeClr val="tx1"/>
                </a:solidFill>
              </a:rPr>
              <a:t>的并行计算</a:t>
            </a:r>
            <a:endParaRPr lang="en-US" altLang="zh-CN" dirty="0">
              <a:solidFill>
                <a:schemeClr val="tx1"/>
              </a:solidFill>
            </a:endParaRPr>
          </a:p>
          <a:p>
            <a:pPr lvl="1"/>
            <a:r>
              <a:rPr lang="zh-CN" altLang="en-US" dirty="0">
                <a:solidFill>
                  <a:schemeClr val="tx1"/>
                </a:solidFill>
              </a:rPr>
              <a:t>矩阵运算</a:t>
            </a:r>
            <a:endParaRPr lang="en-US" altLang="zh-CN" dirty="0">
              <a:solidFill>
                <a:schemeClr val="tx1"/>
              </a:solidFill>
            </a:endParaRPr>
          </a:p>
          <a:p>
            <a:pPr lvl="1"/>
            <a:r>
              <a:rPr lang="zh-CN" altLang="en-US" dirty="0">
                <a:solidFill>
                  <a:schemeClr val="tx1"/>
                </a:solidFill>
              </a:rPr>
              <a:t>序列</a:t>
            </a:r>
            <a:r>
              <a:rPr lang="en-US" altLang="zh-CN" dirty="0">
                <a:solidFill>
                  <a:schemeClr val="tx1"/>
                </a:solidFill>
              </a:rPr>
              <a:t>batching</a:t>
            </a:r>
          </a:p>
          <a:p>
            <a:endParaRPr lang="en-US" altLang="zh-CN" dirty="0">
              <a:solidFill>
                <a:schemeClr val="tx1"/>
              </a:solidFill>
            </a:endParaRPr>
          </a:p>
        </p:txBody>
      </p:sp>
      <p:sp>
        <p:nvSpPr>
          <p:cNvPr id="7" name="文本框 6">
            <a:extLst>
              <a:ext uri="{FF2B5EF4-FFF2-40B4-BE49-F238E27FC236}">
                <a16:creationId xmlns:a16="http://schemas.microsoft.com/office/drawing/2014/main" id="{97899E95-9FA1-4EDD-B699-847C018FF0DF}"/>
              </a:ext>
            </a:extLst>
          </p:cNvPr>
          <p:cNvSpPr txBox="1"/>
          <p:nvPr/>
        </p:nvSpPr>
        <p:spPr>
          <a:xfrm>
            <a:off x="2210856"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训练阶段</a:t>
            </a:r>
          </a:p>
        </p:txBody>
      </p:sp>
      <p:sp>
        <p:nvSpPr>
          <p:cNvPr id="9" name="文本框 8">
            <a:extLst>
              <a:ext uri="{FF2B5EF4-FFF2-40B4-BE49-F238E27FC236}">
                <a16:creationId xmlns:a16="http://schemas.microsoft.com/office/drawing/2014/main" id="{34216379-29EB-4DE4-96CB-47BCE2ED491E}"/>
              </a:ext>
            </a:extLst>
          </p:cNvPr>
          <p:cNvSpPr txBox="1"/>
          <p:nvPr/>
        </p:nvSpPr>
        <p:spPr>
          <a:xfrm>
            <a:off x="8180841"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推理阶段</a:t>
            </a:r>
          </a:p>
        </p:txBody>
      </p:sp>
      <p:pic>
        <p:nvPicPr>
          <p:cNvPr id="2" name="图片 1">
            <a:extLst>
              <a:ext uri="{FF2B5EF4-FFF2-40B4-BE49-F238E27FC236}">
                <a16:creationId xmlns:a16="http://schemas.microsoft.com/office/drawing/2014/main" id="{9A51422A-129C-443F-8682-FAF01E3977B0}"/>
              </a:ext>
            </a:extLst>
          </p:cNvPr>
          <p:cNvPicPr>
            <a:picLocks noChangeAspect="1"/>
          </p:cNvPicPr>
          <p:nvPr/>
        </p:nvPicPr>
        <p:blipFill>
          <a:blip r:embed="rId3"/>
          <a:stretch>
            <a:fillRect/>
          </a:stretch>
        </p:blipFill>
        <p:spPr>
          <a:xfrm>
            <a:off x="960437" y="3043442"/>
            <a:ext cx="3905250" cy="2762250"/>
          </a:xfrm>
          <a:prstGeom prst="rect">
            <a:avLst/>
          </a:prstGeom>
        </p:spPr>
      </p:pic>
      <p:pic>
        <p:nvPicPr>
          <p:cNvPr id="8" name="图片 7">
            <a:extLst>
              <a:ext uri="{FF2B5EF4-FFF2-40B4-BE49-F238E27FC236}">
                <a16:creationId xmlns:a16="http://schemas.microsoft.com/office/drawing/2014/main" id="{B612798D-E090-4CAD-AA8F-147B42056549}"/>
              </a:ext>
            </a:extLst>
          </p:cNvPr>
          <p:cNvPicPr>
            <a:picLocks noChangeAspect="1"/>
          </p:cNvPicPr>
          <p:nvPr/>
        </p:nvPicPr>
        <p:blipFill>
          <a:blip r:embed="rId4"/>
          <a:stretch>
            <a:fillRect/>
          </a:stretch>
        </p:blipFill>
        <p:spPr>
          <a:xfrm>
            <a:off x="6218237" y="3716337"/>
            <a:ext cx="5848350" cy="2066925"/>
          </a:xfrm>
          <a:prstGeom prst="rect">
            <a:avLst/>
          </a:prstGeom>
        </p:spPr>
      </p:pic>
    </p:spTree>
    <p:extLst>
      <p:ext uri="{BB962C8B-B14F-4D97-AF65-F5344CB8AC3E}">
        <p14:creationId xmlns:p14="http://schemas.microsoft.com/office/powerpoint/2010/main" val="8174684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4" name="图片 3">
            <a:extLst>
              <a:ext uri="{FF2B5EF4-FFF2-40B4-BE49-F238E27FC236}">
                <a16:creationId xmlns:a16="http://schemas.microsoft.com/office/drawing/2014/main" id="{F06B0AB5-1D1E-45E4-9F03-C3E9033858B3}"/>
              </a:ext>
            </a:extLst>
          </p:cNvPr>
          <p:cNvPicPr>
            <a:picLocks noChangeAspect="1"/>
          </p:cNvPicPr>
          <p:nvPr/>
        </p:nvPicPr>
        <p:blipFill>
          <a:blip r:embed="rId3"/>
          <a:stretch>
            <a:fillRect/>
          </a:stretch>
        </p:blipFill>
        <p:spPr>
          <a:xfrm>
            <a:off x="3143761" y="2236464"/>
            <a:ext cx="6553200" cy="2962275"/>
          </a:xfrm>
          <a:prstGeom prst="rect">
            <a:avLst/>
          </a:prstGeom>
        </p:spPr>
      </p:pic>
      <p:pic>
        <p:nvPicPr>
          <p:cNvPr id="5" name="图片 4">
            <a:extLst>
              <a:ext uri="{FF2B5EF4-FFF2-40B4-BE49-F238E27FC236}">
                <a16:creationId xmlns:a16="http://schemas.microsoft.com/office/drawing/2014/main" id="{54B0745D-D8E9-4060-B429-DFB5DB0E4245}"/>
              </a:ext>
            </a:extLst>
          </p:cNvPr>
          <p:cNvPicPr>
            <a:picLocks noChangeAspect="1"/>
          </p:cNvPicPr>
          <p:nvPr/>
        </p:nvPicPr>
        <p:blipFill>
          <a:blip r:embed="rId4"/>
          <a:stretch>
            <a:fillRect/>
          </a:stretch>
        </p:blipFill>
        <p:spPr>
          <a:xfrm>
            <a:off x="3143188" y="2236463"/>
            <a:ext cx="6477000" cy="2962275"/>
          </a:xfrm>
          <a:prstGeom prst="rect">
            <a:avLst/>
          </a:prstGeom>
        </p:spPr>
      </p:pic>
      <p:sp>
        <p:nvSpPr>
          <p:cNvPr id="9" name="思想气泡: 云 8">
            <a:extLst>
              <a:ext uri="{FF2B5EF4-FFF2-40B4-BE49-F238E27FC236}">
                <a16:creationId xmlns:a16="http://schemas.microsoft.com/office/drawing/2014/main" id="{63D1A28B-E3B7-4E50-A0C7-E6DBA248557A}"/>
              </a:ext>
            </a:extLst>
          </p:cNvPr>
          <p:cNvSpPr/>
          <p:nvPr/>
        </p:nvSpPr>
        <p:spPr bwMode="auto">
          <a:xfrm>
            <a:off x="274638" y="5198738"/>
            <a:ext cx="4571999" cy="687387"/>
          </a:xfrm>
          <a:prstGeom prst="cloudCallout">
            <a:avLst>
              <a:gd name="adj1" fmla="val 48798"/>
              <a:gd name="adj2" fmla="val -79479"/>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Parallel</a:t>
            </a:r>
            <a:r>
              <a:rPr lang="en-US" altLang="zh-CN" sz="2000" b="1" dirty="0">
                <a:solidFill>
                  <a:sysClr val="windowText" lastClr="000000"/>
                </a:solidFill>
              </a:rPr>
              <a:t> </a:t>
            </a:r>
            <a:r>
              <a:rPr lang="en-US" altLang="zh-CN" sz="2000" b="1" dirty="0">
                <a:solidFill>
                  <a:srgbClr val="7030A0"/>
                </a:solidFill>
              </a:rPr>
              <a:t>WFST Decoding</a:t>
            </a:r>
            <a:endParaRPr lang="zh-CN" altLang="en-US" sz="2000" b="1" dirty="0">
              <a:solidFill>
                <a:srgbClr val="7030A0"/>
              </a:solidFill>
            </a:endParaRPr>
          </a:p>
        </p:txBody>
      </p:sp>
    </p:spTree>
    <p:extLst>
      <p:ext uri="{BB962C8B-B14F-4D97-AF65-F5344CB8AC3E}">
        <p14:creationId xmlns:p14="http://schemas.microsoft.com/office/powerpoint/2010/main" val="1183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 </a:t>
            </a:r>
            <a:r>
              <a:rPr lang="en-US" altLang="zh-CN" dirty="0">
                <a:solidFill>
                  <a:schemeClr val="tx1"/>
                </a:solidFill>
              </a:rPr>
              <a:t>in </a:t>
            </a:r>
            <a:r>
              <a:rPr lang="en-US" altLang="zh-CN" b="1" dirty="0">
                <a:solidFill>
                  <a:srgbClr val="0078D7"/>
                </a:solidFill>
              </a:rPr>
              <a:t>3</a:t>
            </a:r>
            <a:r>
              <a:rPr lang="en-US" altLang="zh-CN" dirty="0">
                <a:solidFill>
                  <a:schemeClr val="tx1"/>
                </a:solidFill>
              </a:rPr>
              <a:t> levels</a:t>
            </a:r>
            <a:endParaRPr lang="en-US" dirty="0">
              <a:solidFill>
                <a:schemeClr val="tx1"/>
              </a:solidFill>
            </a:endParaRPr>
          </a:p>
          <a:p>
            <a:pPr lvl="1"/>
            <a:r>
              <a:rPr lang="en-US" altLang="zh-CN" b="1" dirty="0">
                <a:solidFill>
                  <a:srgbClr val="0078D7"/>
                </a:solidFill>
              </a:rPr>
              <a:t>Future: </a:t>
            </a:r>
            <a:r>
              <a:rPr lang="en-US" altLang="zh-CN" dirty="0">
                <a:solidFill>
                  <a:srgbClr val="000000"/>
                </a:solidFill>
              </a:rPr>
              <a:t>out-going arcs, e.g. b, c &amp; d</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2E0D0439-8A64-4863-9E00-B4822734F938}"/>
              </a:ext>
            </a:extLst>
          </p:cNvPr>
          <p:cNvSpPr/>
          <p:nvPr/>
        </p:nvSpPr>
        <p:spPr>
          <a:xfrm>
            <a:off x="5075237" y="4716462"/>
            <a:ext cx="1143000" cy="989013"/>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720274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6F59EB79-D03B-4298-B1CE-7F650C304EC4}"/>
              </a:ext>
            </a:extLst>
          </p:cNvPr>
          <p:cNvSpPr/>
          <p:nvPr/>
        </p:nvSpPr>
        <p:spPr>
          <a:xfrm>
            <a:off x="6074770" y="3494240"/>
            <a:ext cx="838200" cy="2746222"/>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3185755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6372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r>
              <a:rPr lang="en-US" altLang="zh-CN" b="1" dirty="0">
                <a:solidFill>
                  <a:srgbClr val="0078D7"/>
                </a:solidFill>
              </a:rPr>
              <a:t>Utterance: </a:t>
            </a:r>
            <a:r>
              <a:rPr lang="en-US" altLang="zh-CN" dirty="0">
                <a:solidFill>
                  <a:srgbClr val="000000"/>
                </a:solidFill>
              </a:rPr>
              <a:t>decoding with separate GPU kernels</a:t>
            </a:r>
            <a:endParaRPr lang="en-US" dirty="0">
              <a:solidFill>
                <a:srgbClr val="000000"/>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057013"/>
            <a:ext cx="1066800" cy="482162"/>
          </a:xfrm>
          <a:prstGeom prst="rect">
            <a:avLst/>
          </a:prstGeom>
        </p:spPr>
      </p:pic>
      <p:pic>
        <p:nvPicPr>
          <p:cNvPr id="11" name="图片 10" descr="屏幕剪辑">
            <a:extLst>
              <a:ext uri="{FF2B5EF4-FFF2-40B4-BE49-F238E27FC236}">
                <a16:creationId xmlns:a16="http://schemas.microsoft.com/office/drawing/2014/main" id="{D5E181AA-FCA0-4CA1-BEA4-8C2FD89B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021337"/>
            <a:ext cx="1066800" cy="482162"/>
          </a:xfrm>
          <a:prstGeom prst="rect">
            <a:avLst/>
          </a:prstGeom>
        </p:spPr>
      </p:pic>
      <p:pic>
        <p:nvPicPr>
          <p:cNvPr id="12" name="图片 11" descr="屏幕剪辑">
            <a:extLst>
              <a:ext uri="{FF2B5EF4-FFF2-40B4-BE49-F238E27FC236}">
                <a16:creationId xmlns:a16="http://schemas.microsoft.com/office/drawing/2014/main" id="{EF9498DB-BCE0-4A7B-B47D-72AE9892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018196"/>
            <a:ext cx="1066800" cy="482162"/>
          </a:xfrm>
          <a:prstGeom prst="rect">
            <a:avLst/>
          </a:prstGeom>
        </p:spPr>
      </p:pic>
      <p:pic>
        <p:nvPicPr>
          <p:cNvPr id="13" name="图片 12" descr="屏幕剪辑">
            <a:extLst>
              <a:ext uri="{FF2B5EF4-FFF2-40B4-BE49-F238E27FC236}">
                <a16:creationId xmlns:a16="http://schemas.microsoft.com/office/drawing/2014/main" id="{D884610F-AC80-40CB-A248-49C6B84F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038138"/>
            <a:ext cx="1066800" cy="482162"/>
          </a:xfrm>
          <a:prstGeom prst="rect">
            <a:avLst/>
          </a:prstGeom>
        </p:spPr>
      </p:pic>
      <p:pic>
        <p:nvPicPr>
          <p:cNvPr id="15" name="图片 14" descr="屏幕剪辑">
            <a:extLst>
              <a:ext uri="{FF2B5EF4-FFF2-40B4-BE49-F238E27FC236}">
                <a16:creationId xmlns:a16="http://schemas.microsoft.com/office/drawing/2014/main" id="{ED3916DC-54F7-42DE-9CCB-B6164C3C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39175"/>
            <a:ext cx="1066800" cy="482162"/>
          </a:xfrm>
          <a:prstGeom prst="rect">
            <a:avLst/>
          </a:prstGeom>
        </p:spPr>
      </p:pic>
      <p:pic>
        <p:nvPicPr>
          <p:cNvPr id="16" name="图片 15" descr="屏幕剪辑">
            <a:extLst>
              <a:ext uri="{FF2B5EF4-FFF2-40B4-BE49-F238E27FC236}">
                <a16:creationId xmlns:a16="http://schemas.microsoft.com/office/drawing/2014/main" id="{3A6A9A1A-B969-4A38-8A9A-3188750A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503499"/>
            <a:ext cx="1066800" cy="482162"/>
          </a:xfrm>
          <a:prstGeom prst="rect">
            <a:avLst/>
          </a:prstGeom>
        </p:spPr>
      </p:pic>
      <p:pic>
        <p:nvPicPr>
          <p:cNvPr id="17" name="图片 16" descr="屏幕剪辑">
            <a:extLst>
              <a:ext uri="{FF2B5EF4-FFF2-40B4-BE49-F238E27FC236}">
                <a16:creationId xmlns:a16="http://schemas.microsoft.com/office/drawing/2014/main" id="{79C9CDD9-B3E0-41DE-805F-DCE6A0A6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500358"/>
            <a:ext cx="1066800" cy="482162"/>
          </a:xfrm>
          <a:prstGeom prst="rect">
            <a:avLst/>
          </a:prstGeom>
        </p:spPr>
      </p:pic>
      <p:pic>
        <p:nvPicPr>
          <p:cNvPr id="18" name="图片 17" descr="屏幕剪辑">
            <a:extLst>
              <a:ext uri="{FF2B5EF4-FFF2-40B4-BE49-F238E27FC236}">
                <a16:creationId xmlns:a16="http://schemas.microsoft.com/office/drawing/2014/main" id="{D39439C8-2275-41DD-AB3E-4BB002FB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520300"/>
            <a:ext cx="1066800" cy="482162"/>
          </a:xfrm>
          <a:prstGeom prst="rect">
            <a:avLst/>
          </a:prstGeom>
        </p:spPr>
      </p:pic>
      <p:pic>
        <p:nvPicPr>
          <p:cNvPr id="19" name="图片 18" descr="屏幕剪辑">
            <a:extLst>
              <a:ext uri="{FF2B5EF4-FFF2-40B4-BE49-F238E27FC236}">
                <a16:creationId xmlns:a16="http://schemas.microsoft.com/office/drawing/2014/main" id="{57897A4F-ECCE-4CCB-9F5E-B0A11B197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20" name="左大括号 19">
            <a:extLst>
              <a:ext uri="{FF2B5EF4-FFF2-40B4-BE49-F238E27FC236}">
                <a16:creationId xmlns:a16="http://schemas.microsoft.com/office/drawing/2014/main" id="{913D2390-3E7F-42AE-ACBE-FDE22A640B69}"/>
              </a:ext>
            </a:extLst>
          </p:cNvPr>
          <p:cNvSpPr/>
          <p:nvPr/>
        </p:nvSpPr>
        <p:spPr>
          <a:xfrm>
            <a:off x="3235688" y="3920389"/>
            <a:ext cx="620349" cy="2100797"/>
          </a:xfrm>
          <a:prstGeom prst="leftBrace">
            <a:avLst>
              <a:gd name="adj1" fmla="val 8333"/>
              <a:gd name="adj2" fmla="val 13991"/>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48662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
        <p:nvSpPr>
          <p:cNvPr id="9" name="标注: 弯曲线形 8">
            <a:extLst>
              <a:ext uri="{FF2B5EF4-FFF2-40B4-BE49-F238E27FC236}">
                <a16:creationId xmlns:a16="http://schemas.microsoft.com/office/drawing/2014/main" id="{9409FC59-2FD3-4596-93A6-1D4350FAB2CD}"/>
              </a:ext>
            </a:extLst>
          </p:cNvPr>
          <p:cNvSpPr/>
          <p:nvPr/>
        </p:nvSpPr>
        <p:spPr bwMode="auto">
          <a:xfrm>
            <a:off x="9037637" y="2017280"/>
            <a:ext cx="1752600" cy="457200"/>
          </a:xfrm>
          <a:prstGeom prst="borderCallout2">
            <a:avLst>
              <a:gd name="adj1" fmla="val 14449"/>
              <a:gd name="adj2" fmla="val -1342"/>
              <a:gd name="adj3" fmla="val 14449"/>
              <a:gd name="adj4" fmla="val -7769"/>
              <a:gd name="adj5" fmla="val 183897"/>
              <a:gd name="adj6" fmla="val -22913"/>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DNN-HMM</a:t>
            </a:r>
          </a:p>
        </p:txBody>
      </p:sp>
      <p:sp>
        <p:nvSpPr>
          <p:cNvPr id="10" name="标注: 弯曲线形 9">
            <a:extLst>
              <a:ext uri="{FF2B5EF4-FFF2-40B4-BE49-F238E27FC236}">
                <a16:creationId xmlns:a16="http://schemas.microsoft.com/office/drawing/2014/main" id="{3B5456E7-D5AD-4970-8B87-8C1BFFCC7543}"/>
              </a:ext>
            </a:extLst>
          </p:cNvPr>
          <p:cNvSpPr/>
          <p:nvPr/>
        </p:nvSpPr>
        <p:spPr bwMode="auto">
          <a:xfrm>
            <a:off x="6294437" y="2022648"/>
            <a:ext cx="1676400" cy="457200"/>
          </a:xfrm>
          <a:prstGeom prst="borderCallout2">
            <a:avLst>
              <a:gd name="adj1" fmla="val 16600"/>
              <a:gd name="adj2" fmla="val 418"/>
              <a:gd name="adj3" fmla="val 16600"/>
              <a:gd name="adj4" fmla="val -19499"/>
              <a:gd name="adj5" fmla="val 175295"/>
              <a:gd name="adj6" fmla="val -343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Dictionary</a:t>
            </a:r>
          </a:p>
        </p:txBody>
      </p:sp>
      <p:sp>
        <p:nvSpPr>
          <p:cNvPr id="11" name="标注: 弯曲线形 10">
            <a:extLst>
              <a:ext uri="{FF2B5EF4-FFF2-40B4-BE49-F238E27FC236}">
                <a16:creationId xmlns:a16="http://schemas.microsoft.com/office/drawing/2014/main" id="{57EB7CCE-2459-48A8-AB4E-6EBC20728A93}"/>
              </a:ext>
            </a:extLst>
          </p:cNvPr>
          <p:cNvSpPr/>
          <p:nvPr/>
        </p:nvSpPr>
        <p:spPr bwMode="auto">
          <a:xfrm>
            <a:off x="2482073" y="2017280"/>
            <a:ext cx="2288364" cy="457200"/>
          </a:xfrm>
          <a:prstGeom prst="borderCallout2">
            <a:avLst>
              <a:gd name="adj1" fmla="val 16600"/>
              <a:gd name="adj2" fmla="val 99659"/>
              <a:gd name="adj3" fmla="val 16600"/>
              <a:gd name="adj4" fmla="val 115818"/>
              <a:gd name="adj5" fmla="val 173144"/>
              <a:gd name="adj6" fmla="val 10745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Language Model</a:t>
            </a:r>
          </a:p>
        </p:txBody>
      </p:sp>
      <p:pic>
        <p:nvPicPr>
          <p:cNvPr id="7" name="图片 6">
            <a:extLst>
              <a:ext uri="{FF2B5EF4-FFF2-40B4-BE49-F238E27FC236}">
                <a16:creationId xmlns:a16="http://schemas.microsoft.com/office/drawing/2014/main" id="{32AE1F58-6BD5-4BBD-8769-769F55C52ADF}"/>
              </a:ext>
            </a:extLst>
          </p:cNvPr>
          <p:cNvPicPr>
            <a:picLocks noChangeAspect="1"/>
          </p:cNvPicPr>
          <p:nvPr/>
        </p:nvPicPr>
        <p:blipFill>
          <a:blip r:embed="rId3"/>
          <a:stretch>
            <a:fillRect/>
          </a:stretch>
        </p:blipFill>
        <p:spPr>
          <a:xfrm>
            <a:off x="-30163" y="2758990"/>
            <a:ext cx="9662011" cy="966872"/>
          </a:xfrm>
          <a:prstGeom prst="rect">
            <a:avLst/>
          </a:prstGeom>
        </p:spPr>
      </p:pic>
      <p:sp>
        <p:nvSpPr>
          <p:cNvPr id="20" name="文本框 19">
            <a:extLst>
              <a:ext uri="{FF2B5EF4-FFF2-40B4-BE49-F238E27FC236}">
                <a16:creationId xmlns:a16="http://schemas.microsoft.com/office/drawing/2014/main" id="{DC7433C7-33C7-477D-93AD-5E3E7826BF0E}"/>
              </a:ext>
            </a:extLst>
          </p:cNvPr>
          <p:cNvSpPr txBox="1"/>
          <p:nvPr/>
        </p:nvSpPr>
        <p:spPr>
          <a:xfrm>
            <a:off x="10409237" y="2758990"/>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1</a:t>
            </a:r>
            <a:r>
              <a:rPr lang="zh-CN" altLang="en-US" sz="2400" dirty="0">
                <a:gradFill>
                  <a:gsLst>
                    <a:gs pos="2917">
                      <a:schemeClr val="tx1"/>
                    </a:gs>
                    <a:gs pos="30000">
                      <a:schemeClr val="tx1"/>
                    </a:gs>
                  </a:gsLst>
                  <a:lin ang="5400000" scaled="0"/>
                </a:gradFill>
              </a:rPr>
              <a:t>）</a:t>
            </a:r>
          </a:p>
        </p:txBody>
      </p:sp>
      <p:pic>
        <p:nvPicPr>
          <p:cNvPr id="13" name="图片 12" descr="图片包含 物体&#10;&#10;已生成高可信度的说明">
            <a:extLst>
              <a:ext uri="{FF2B5EF4-FFF2-40B4-BE49-F238E27FC236}">
                <a16:creationId xmlns:a16="http://schemas.microsoft.com/office/drawing/2014/main" id="{4079D487-70FB-4D9C-A8CD-88C95051A96D}"/>
              </a:ext>
            </a:extLst>
          </p:cNvPr>
          <p:cNvPicPr>
            <a:picLocks noChangeAspect="1"/>
          </p:cNvPicPr>
          <p:nvPr/>
        </p:nvPicPr>
        <p:blipFill>
          <a:blip r:embed="rId4"/>
          <a:stretch>
            <a:fillRect/>
          </a:stretch>
        </p:blipFill>
        <p:spPr>
          <a:xfrm>
            <a:off x="2636837" y="2811462"/>
            <a:ext cx="7224953" cy="914400"/>
          </a:xfrm>
          <a:prstGeom prst="rect">
            <a:avLst/>
          </a:prstGeom>
        </p:spPr>
      </p:pic>
      <p:pic>
        <p:nvPicPr>
          <p:cNvPr id="15" name="图片 14">
            <a:extLst>
              <a:ext uri="{FF2B5EF4-FFF2-40B4-BE49-F238E27FC236}">
                <a16:creationId xmlns:a16="http://schemas.microsoft.com/office/drawing/2014/main" id="{B8C4A04D-2667-41CC-B213-962F63E1DD28}"/>
              </a:ext>
            </a:extLst>
          </p:cNvPr>
          <p:cNvPicPr>
            <a:picLocks noChangeAspect="1"/>
          </p:cNvPicPr>
          <p:nvPr/>
        </p:nvPicPr>
        <p:blipFill>
          <a:blip r:embed="rId5"/>
          <a:stretch>
            <a:fillRect/>
          </a:stretch>
        </p:blipFill>
        <p:spPr>
          <a:xfrm>
            <a:off x="4850888" y="4508829"/>
            <a:ext cx="7082349" cy="1835260"/>
          </a:xfrm>
          <a:prstGeom prst="rect">
            <a:avLst/>
          </a:prstGeom>
        </p:spPr>
      </p:pic>
      <p:pic>
        <p:nvPicPr>
          <p:cNvPr id="18" name="图片 17">
            <a:extLst>
              <a:ext uri="{FF2B5EF4-FFF2-40B4-BE49-F238E27FC236}">
                <a16:creationId xmlns:a16="http://schemas.microsoft.com/office/drawing/2014/main" id="{76F2C37C-4F5D-4426-82FD-BFED38C26710}"/>
              </a:ext>
            </a:extLst>
          </p:cNvPr>
          <p:cNvPicPr>
            <a:picLocks noChangeAspect="1"/>
          </p:cNvPicPr>
          <p:nvPr/>
        </p:nvPicPr>
        <p:blipFill>
          <a:blip r:embed="rId6"/>
          <a:stretch>
            <a:fillRect/>
          </a:stretch>
        </p:blipFill>
        <p:spPr>
          <a:xfrm>
            <a:off x="4846637" y="4505764"/>
            <a:ext cx="7086600" cy="1838325"/>
          </a:xfrm>
          <a:prstGeom prst="rect">
            <a:avLst/>
          </a:prstGeom>
        </p:spPr>
      </p:pic>
    </p:spTree>
    <p:extLst>
      <p:ext uri="{BB962C8B-B14F-4D97-AF65-F5344CB8AC3E}">
        <p14:creationId xmlns:p14="http://schemas.microsoft.com/office/powerpoint/2010/main" val="2679788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C80D320-5EFF-4EB4-BEE4-B75AE5887AE1}"/>
              </a:ext>
            </a:extLst>
          </p:cNvPr>
          <p:cNvPicPr>
            <a:picLocks noChangeAspect="1"/>
          </p:cNvPicPr>
          <p:nvPr/>
        </p:nvPicPr>
        <p:blipFill>
          <a:blip r:embed="rId3"/>
          <a:stretch>
            <a:fillRect/>
          </a:stretch>
        </p:blipFill>
        <p:spPr>
          <a:xfrm>
            <a:off x="-30163" y="1920790"/>
            <a:ext cx="9662011" cy="966872"/>
          </a:xfrm>
          <a:prstGeom prst="rect">
            <a:avLst/>
          </a:prstGeom>
        </p:spPr>
      </p:pic>
      <p:sp>
        <p:nvSpPr>
          <p:cNvPr id="17" name="矩形 16">
            <a:extLst>
              <a:ext uri="{FF2B5EF4-FFF2-40B4-BE49-F238E27FC236}">
                <a16:creationId xmlns:a16="http://schemas.microsoft.com/office/drawing/2014/main" id="{4294D021-9627-4D75-8914-9AEA7FABF3C7}"/>
              </a:ext>
            </a:extLst>
          </p:cNvPr>
          <p:cNvSpPr/>
          <p:nvPr/>
        </p:nvSpPr>
        <p:spPr>
          <a:xfrm>
            <a:off x="6879727" y="2162251"/>
            <a:ext cx="2076606" cy="96687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pic>
        <p:nvPicPr>
          <p:cNvPr id="14" name="图片 13">
            <a:extLst>
              <a:ext uri="{FF2B5EF4-FFF2-40B4-BE49-F238E27FC236}">
                <a16:creationId xmlns:a16="http://schemas.microsoft.com/office/drawing/2014/main" id="{75A06867-FCE0-4CCE-9AD1-58A242504D84}"/>
              </a:ext>
            </a:extLst>
          </p:cNvPr>
          <p:cNvPicPr>
            <a:picLocks noChangeAspect="1"/>
          </p:cNvPicPr>
          <p:nvPr/>
        </p:nvPicPr>
        <p:blipFill>
          <a:blip r:embed="rId4"/>
          <a:stretch>
            <a:fillRect/>
          </a:stretch>
        </p:blipFill>
        <p:spPr>
          <a:xfrm>
            <a:off x="5148603" y="4487862"/>
            <a:ext cx="6904038" cy="1959320"/>
          </a:xfrm>
          <a:prstGeom prst="rect">
            <a:avLst/>
          </a:prstGeom>
        </p:spPr>
      </p:pic>
      <p:pic>
        <p:nvPicPr>
          <p:cNvPr id="4" name="图片 3">
            <a:extLst>
              <a:ext uri="{FF2B5EF4-FFF2-40B4-BE49-F238E27FC236}">
                <a16:creationId xmlns:a16="http://schemas.microsoft.com/office/drawing/2014/main" id="{89EBA82F-3E9C-4842-8491-46AC28442DEB}"/>
              </a:ext>
            </a:extLst>
          </p:cNvPr>
          <p:cNvPicPr>
            <a:picLocks noChangeAspect="1"/>
          </p:cNvPicPr>
          <p:nvPr/>
        </p:nvPicPr>
        <p:blipFill>
          <a:blip r:embed="rId5"/>
          <a:stretch>
            <a:fillRect/>
          </a:stretch>
        </p:blipFill>
        <p:spPr>
          <a:xfrm>
            <a:off x="5151437" y="4487862"/>
            <a:ext cx="6896100" cy="1933575"/>
          </a:xfrm>
          <a:prstGeom prst="rect">
            <a:avLst/>
          </a:prstGeom>
        </p:spPr>
      </p:pic>
      <p:sp>
        <p:nvSpPr>
          <p:cNvPr id="10" name="矩形 9">
            <a:extLst>
              <a:ext uri="{FF2B5EF4-FFF2-40B4-BE49-F238E27FC236}">
                <a16:creationId xmlns:a16="http://schemas.microsoft.com/office/drawing/2014/main" id="{465AA44E-A53D-4141-90B8-80A6C819C5D6}"/>
              </a:ext>
            </a:extLst>
          </p:cNvPr>
          <p:cNvSpPr/>
          <p:nvPr/>
        </p:nvSpPr>
        <p:spPr bwMode="auto">
          <a:xfrm>
            <a:off x="8961437" y="4868861"/>
            <a:ext cx="1013144" cy="912813"/>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cxnSp>
        <p:nvCxnSpPr>
          <p:cNvPr id="12" name="直接箭头连接符 11">
            <a:extLst>
              <a:ext uri="{FF2B5EF4-FFF2-40B4-BE49-F238E27FC236}">
                <a16:creationId xmlns:a16="http://schemas.microsoft.com/office/drawing/2014/main" id="{C28BB06E-252B-4C69-A010-E50DAAFCD7BA}"/>
              </a:ext>
            </a:extLst>
          </p:cNvPr>
          <p:cNvCxnSpPr>
            <a:cxnSpLocks/>
          </p:cNvCxnSpPr>
          <p:nvPr/>
        </p:nvCxnSpPr>
        <p:spPr>
          <a:xfrm>
            <a:off x="7132637" y="3026930"/>
            <a:ext cx="1676400" cy="1537132"/>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物体&#10;&#10;已生成高可信度的说明">
            <a:extLst>
              <a:ext uri="{FF2B5EF4-FFF2-40B4-BE49-F238E27FC236}">
                <a16:creationId xmlns:a16="http://schemas.microsoft.com/office/drawing/2014/main" id="{1627B0AF-0DB3-40C8-912C-CFBAFBE4B3C1}"/>
              </a:ext>
            </a:extLst>
          </p:cNvPr>
          <p:cNvPicPr>
            <a:picLocks noChangeAspect="1"/>
          </p:cNvPicPr>
          <p:nvPr/>
        </p:nvPicPr>
        <p:blipFill>
          <a:blip r:embed="rId6"/>
          <a:stretch>
            <a:fillRect/>
          </a:stretch>
        </p:blipFill>
        <p:spPr>
          <a:xfrm>
            <a:off x="2713037" y="1882001"/>
            <a:ext cx="7163260" cy="853261"/>
          </a:xfrm>
          <a:prstGeom prst="rect">
            <a:avLst/>
          </a:prstGeom>
        </p:spPr>
      </p:pic>
      <p:sp>
        <p:nvSpPr>
          <p:cNvPr id="9" name="矩形 8">
            <a:extLst>
              <a:ext uri="{FF2B5EF4-FFF2-40B4-BE49-F238E27FC236}">
                <a16:creationId xmlns:a16="http://schemas.microsoft.com/office/drawing/2014/main" id="{B1874631-746F-462A-8552-7A5F7903320B}"/>
              </a:ext>
            </a:extLst>
          </p:cNvPr>
          <p:cNvSpPr/>
          <p:nvPr/>
        </p:nvSpPr>
        <p:spPr bwMode="auto">
          <a:xfrm>
            <a:off x="3322637" y="1998880"/>
            <a:ext cx="838200"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矩形 17">
            <a:extLst>
              <a:ext uri="{FF2B5EF4-FFF2-40B4-BE49-F238E27FC236}">
                <a16:creationId xmlns:a16="http://schemas.microsoft.com/office/drawing/2014/main" id="{2B982F87-51D3-4E92-8C05-66A2D2825AE1}"/>
              </a:ext>
            </a:extLst>
          </p:cNvPr>
          <p:cNvSpPr/>
          <p:nvPr/>
        </p:nvSpPr>
        <p:spPr bwMode="auto">
          <a:xfrm>
            <a:off x="7141803" y="1989136"/>
            <a:ext cx="1057634"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9" name="文本框 18">
            <a:extLst>
              <a:ext uri="{FF2B5EF4-FFF2-40B4-BE49-F238E27FC236}">
                <a16:creationId xmlns:a16="http://schemas.microsoft.com/office/drawing/2014/main" id="{7C413ED9-2A7A-4235-94B2-D5E2AC89CBB3}"/>
              </a:ext>
            </a:extLst>
          </p:cNvPr>
          <p:cNvSpPr txBox="1"/>
          <p:nvPr/>
        </p:nvSpPr>
        <p:spPr>
          <a:xfrm>
            <a:off x="10409236" y="1954998"/>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2</a:t>
            </a:r>
            <a:r>
              <a:rPr lang="zh-CN" altLang="en-US" sz="2400" dirty="0">
                <a:gradFill>
                  <a:gsLst>
                    <a:gs pos="2917">
                      <a:schemeClr val="tx1"/>
                    </a:gs>
                    <a:gs pos="30000">
                      <a:schemeClr val="tx1"/>
                    </a:gs>
                  </a:gsLst>
                  <a:lin ang="5400000" scaled="0"/>
                </a:gradFill>
              </a:rPr>
              <a:t>）</a:t>
            </a:r>
          </a:p>
        </p:txBody>
      </p:sp>
      <p:grpSp>
        <p:nvGrpSpPr>
          <p:cNvPr id="11" name="组合 10">
            <a:extLst>
              <a:ext uri="{FF2B5EF4-FFF2-40B4-BE49-F238E27FC236}">
                <a16:creationId xmlns:a16="http://schemas.microsoft.com/office/drawing/2014/main" id="{F629EAC8-3B99-43FC-A19D-3140F1E54E6B}"/>
              </a:ext>
            </a:extLst>
          </p:cNvPr>
          <p:cNvGrpSpPr/>
          <p:nvPr/>
        </p:nvGrpSpPr>
        <p:grpSpPr>
          <a:xfrm>
            <a:off x="3322637" y="4610746"/>
            <a:ext cx="2705087" cy="1782116"/>
            <a:chOff x="3322637" y="4792662"/>
            <a:chExt cx="2705087" cy="1782116"/>
          </a:xfrm>
        </p:grpSpPr>
        <p:cxnSp>
          <p:nvCxnSpPr>
            <p:cNvPr id="21" name="直接箭头连接符 20">
              <a:extLst>
                <a:ext uri="{FF2B5EF4-FFF2-40B4-BE49-F238E27FC236}">
                  <a16:creationId xmlns:a16="http://schemas.microsoft.com/office/drawing/2014/main" id="{762DE1E0-7DCE-4B7F-961C-8134FD0DB9E8}"/>
                </a:ext>
              </a:extLst>
            </p:cNvPr>
            <p:cNvCxnSpPr>
              <a:cxnSpLocks/>
            </p:cNvCxnSpPr>
            <p:nvPr/>
          </p:nvCxnSpPr>
          <p:spPr>
            <a:xfrm>
              <a:off x="4694237" y="4792662"/>
              <a:ext cx="0" cy="11430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8C7C7F9-FACE-4AA2-BBA4-5041139CDD6B}"/>
                </a:ext>
              </a:extLst>
            </p:cNvPr>
            <p:cNvSpPr/>
            <p:nvPr/>
          </p:nvSpPr>
          <p:spPr>
            <a:xfrm>
              <a:off x="3322637" y="6112865"/>
              <a:ext cx="2705087" cy="461913"/>
            </a:xfrm>
            <a:prstGeom prst="rect">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b="1" dirty="0">
                  <a:solidFill>
                    <a:srgbClr val="0078D7"/>
                  </a:solidFill>
                </a:rPr>
                <a:t>Parallel</a:t>
              </a:r>
              <a:r>
                <a:rPr lang="en-US" altLang="zh-CN" sz="2000" dirty="0">
                  <a:solidFill>
                    <a:srgbClr val="000000"/>
                  </a:solidFill>
                </a:rPr>
                <a:t> Viterbi Search</a:t>
              </a:r>
              <a:endParaRPr lang="zh-CN" altLang="en-US" sz="2000" dirty="0">
                <a:solidFill>
                  <a:srgbClr val="000000"/>
                </a:solidFill>
              </a:endParaRPr>
            </a:p>
          </p:txBody>
        </p:sp>
      </p:grpSp>
      <p:sp>
        <p:nvSpPr>
          <p:cNvPr id="22" name="思想气泡: 云 21">
            <a:extLst>
              <a:ext uri="{FF2B5EF4-FFF2-40B4-BE49-F238E27FC236}">
                <a16:creationId xmlns:a16="http://schemas.microsoft.com/office/drawing/2014/main" id="{84DBCFF2-BCF1-43B9-A863-84F9AA0EB756}"/>
              </a:ext>
            </a:extLst>
          </p:cNvPr>
          <p:cNvSpPr/>
          <p:nvPr/>
        </p:nvSpPr>
        <p:spPr bwMode="auto">
          <a:xfrm>
            <a:off x="46037" y="5094287"/>
            <a:ext cx="4038600" cy="687387"/>
          </a:xfrm>
          <a:prstGeom prst="cloudCallout">
            <a:avLst>
              <a:gd name="adj1" fmla="val 62919"/>
              <a:gd name="adj2" fmla="val -19403"/>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solidFill>
                  <a:srgbClr val="000000"/>
                </a:solidFill>
              </a:rPr>
              <a:t>We need a</a:t>
            </a:r>
          </a:p>
          <a:p>
            <a:pPr algn="ctr" defTabSz="932472" fontAlgn="base">
              <a:spcBef>
                <a:spcPct val="0"/>
              </a:spcBef>
              <a:spcAft>
                <a:spcPct val="0"/>
              </a:spcAft>
            </a:pPr>
            <a:r>
              <a:rPr lang="en-US" altLang="zh-CN" sz="2000" b="1" dirty="0">
                <a:solidFill>
                  <a:srgbClr val="0078D7"/>
                </a:solidFill>
              </a:rPr>
              <a:t>Thread Sync. </a:t>
            </a:r>
            <a:endParaRPr lang="zh-CN" altLang="en-US" sz="2000" dirty="0">
              <a:solidFill>
                <a:sysClr val="windowText" lastClr="000000"/>
              </a:solidFill>
            </a:endParaRPr>
          </a:p>
        </p:txBody>
      </p:sp>
      <p:sp>
        <p:nvSpPr>
          <p:cNvPr id="8" name="标注: 双弯曲线形 7">
            <a:extLst>
              <a:ext uri="{FF2B5EF4-FFF2-40B4-BE49-F238E27FC236}">
                <a16:creationId xmlns:a16="http://schemas.microsoft.com/office/drawing/2014/main" id="{AE4F38F1-7E69-40E3-B5BC-D96CBE3EE4DA}"/>
              </a:ext>
            </a:extLst>
          </p:cNvPr>
          <p:cNvSpPr/>
          <p:nvPr/>
        </p:nvSpPr>
        <p:spPr bwMode="auto">
          <a:xfrm>
            <a:off x="3360741" y="3892983"/>
            <a:ext cx="2666992" cy="467283"/>
          </a:xfrm>
          <a:prstGeom prst="borderCallout3">
            <a:avLst>
              <a:gd name="adj1" fmla="val 16646"/>
              <a:gd name="adj2" fmla="val 104478"/>
              <a:gd name="adj3" fmla="val 16646"/>
              <a:gd name="adj4" fmla="val 118264"/>
              <a:gd name="adj5" fmla="val 55813"/>
              <a:gd name="adj6" fmla="val 118265"/>
              <a:gd name="adj7" fmla="val 138213"/>
              <a:gd name="adj8" fmla="val 175262"/>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Serial</a:t>
            </a:r>
            <a:r>
              <a:rPr lang="en-US" altLang="zh-CN" sz="2000" b="1" dirty="0">
                <a:solidFill>
                  <a:sysClr val="windowText" lastClr="000000"/>
                </a:solidFill>
              </a:rPr>
              <a:t> </a:t>
            </a:r>
            <a:r>
              <a:rPr lang="en-US" altLang="zh-CN" sz="2000" dirty="0">
                <a:solidFill>
                  <a:sysClr val="windowText" lastClr="000000"/>
                </a:solidFill>
              </a:rPr>
              <a:t>Viterbi Search</a:t>
            </a:r>
            <a:endParaRPr lang="zh-CN" altLang="en-US" sz="2000" dirty="0">
              <a:solidFill>
                <a:sysClr val="windowText" lastClr="000000"/>
              </a:solidFill>
            </a:endParaRPr>
          </a:p>
        </p:txBody>
      </p:sp>
      <p:sp>
        <p:nvSpPr>
          <p:cNvPr id="24" name="Title 2">
            <a:extLst>
              <a:ext uri="{FF2B5EF4-FFF2-40B4-BE49-F238E27FC236}">
                <a16:creationId xmlns:a16="http://schemas.microsoft.com/office/drawing/2014/main" id="{89DAB511-BD9D-40D2-AB03-E0144D71BCDC}"/>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8248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6" cy="4231913"/>
          </a:xfrm>
          <a:prstGeom prst="rect">
            <a:avLst/>
          </a:prstGeom>
        </p:spPr>
      </p:pic>
      <p:sp>
        <p:nvSpPr>
          <p:cNvPr id="5" name="文本框 4">
            <a:extLst>
              <a:ext uri="{FF2B5EF4-FFF2-40B4-BE49-F238E27FC236}">
                <a16:creationId xmlns:a16="http://schemas.microsoft.com/office/drawing/2014/main" id="{AE2C5169-DFB6-41F6-A892-7DB4DFB4D720}"/>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t>
            </a:r>
            <a:r>
              <a:rPr lang="en-US" altLang="zh-CN" sz="2000" dirty="0">
                <a:solidFill>
                  <a:srgbClr val="0078D7"/>
                </a:solidFill>
              </a:rPr>
              <a:t>*address = max(</a:t>
            </a:r>
            <a:r>
              <a:rPr lang="en-US" altLang="zh-CN" sz="2000" dirty="0" err="1">
                <a:solidFill>
                  <a:srgbClr val="0078D7"/>
                </a:solidFill>
              </a:rPr>
              <a:t>val</a:t>
            </a:r>
            <a:r>
              <a:rPr lang="en-US" altLang="zh-CN" sz="2000" dirty="0">
                <a:solidFill>
                  <a:srgbClr val="0078D7"/>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6" name="文本框 5">
            <a:extLst>
              <a:ext uri="{FF2B5EF4-FFF2-40B4-BE49-F238E27FC236}">
                <a16:creationId xmlns:a16="http://schemas.microsoft.com/office/drawing/2014/main" id="{93A58061-95AC-44C8-B70B-AF14BF84D060}"/>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0" name="Title 2">
            <a:extLst>
              <a:ext uri="{FF2B5EF4-FFF2-40B4-BE49-F238E27FC236}">
                <a16:creationId xmlns:a16="http://schemas.microsoft.com/office/drawing/2014/main" id="{2D324A39-B97C-4669-8D19-54F1F8073D2A}"/>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1718144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5" cy="4231913"/>
          </a:xfrm>
          <a:prstGeom prst="rect">
            <a:avLst/>
          </a:prstGeom>
        </p:spPr>
      </p:pic>
      <p:sp>
        <p:nvSpPr>
          <p:cNvPr id="15" name="文本框 14">
            <a:extLst>
              <a:ext uri="{FF2B5EF4-FFF2-40B4-BE49-F238E27FC236}">
                <a16:creationId xmlns:a16="http://schemas.microsoft.com/office/drawing/2014/main" id="{758D5F4F-4091-4DF6-85DD-74333DD81D9A}"/>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7" name="文本框 16">
            <a:extLst>
              <a:ext uri="{FF2B5EF4-FFF2-40B4-BE49-F238E27FC236}">
                <a16:creationId xmlns:a16="http://schemas.microsoft.com/office/drawing/2014/main" id="{757E329F-F804-45B5-A7BF-06DE8A917A5F}"/>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1" name="Text Placeholder 1">
            <a:extLst>
              <a:ext uri="{FF2B5EF4-FFF2-40B4-BE49-F238E27FC236}">
                <a16:creationId xmlns:a16="http://schemas.microsoft.com/office/drawing/2014/main" id="{765A4D54-BDBB-4926-8D5A-75C9C77E8234}"/>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4094529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040D1C8C-0F05-4292-B6ED-852508D528C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E004C62E-0B60-4279-BFE4-50426D129668}"/>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4616993-216F-402C-9F8B-A06E4CADBE39}"/>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988142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7132637" y="1914393"/>
            <a:ext cx="4572638" cy="3781953"/>
          </a:xfrm>
          <a:prstGeom prst="rect">
            <a:avLst/>
          </a:prstGeom>
        </p:spPr>
      </p:pic>
      <p:pic>
        <p:nvPicPr>
          <p:cNvPr id="7" name="图片 6">
            <a:extLst>
              <a:ext uri="{FF2B5EF4-FFF2-40B4-BE49-F238E27FC236}">
                <a16:creationId xmlns:a16="http://schemas.microsoft.com/office/drawing/2014/main" id="{9560BA6A-77B2-4939-B635-B274019E6ACF}"/>
              </a:ext>
            </a:extLst>
          </p:cNvPr>
          <p:cNvPicPr>
            <a:picLocks noChangeAspect="1"/>
          </p:cNvPicPr>
          <p:nvPr/>
        </p:nvPicPr>
        <p:blipFill>
          <a:blip r:embed="rId4"/>
          <a:stretch>
            <a:fillRect/>
          </a:stretch>
        </p:blipFill>
        <p:spPr>
          <a:xfrm>
            <a:off x="1493837" y="2049462"/>
            <a:ext cx="2736877" cy="346592"/>
          </a:xfrm>
          <a:prstGeom prst="rect">
            <a:avLst/>
          </a:prstGeom>
        </p:spPr>
      </p:pic>
      <p:pic>
        <p:nvPicPr>
          <p:cNvPr id="9" name="图片 8">
            <a:extLst>
              <a:ext uri="{FF2B5EF4-FFF2-40B4-BE49-F238E27FC236}">
                <a16:creationId xmlns:a16="http://schemas.microsoft.com/office/drawing/2014/main" id="{6C7137E4-C835-4A27-BDA5-B327E5EB91EE}"/>
              </a:ext>
            </a:extLst>
          </p:cNvPr>
          <p:cNvPicPr>
            <a:picLocks noChangeAspect="1"/>
          </p:cNvPicPr>
          <p:nvPr/>
        </p:nvPicPr>
        <p:blipFill>
          <a:blip r:embed="rId5"/>
          <a:stretch>
            <a:fillRect/>
          </a:stretch>
        </p:blipFill>
        <p:spPr>
          <a:xfrm>
            <a:off x="1442340" y="3372954"/>
            <a:ext cx="2489897" cy="411466"/>
          </a:xfrm>
          <a:prstGeom prst="rect">
            <a:avLst/>
          </a:prstGeom>
        </p:spPr>
      </p:pic>
      <p:pic>
        <p:nvPicPr>
          <p:cNvPr id="11" name="图片 10">
            <a:extLst>
              <a:ext uri="{FF2B5EF4-FFF2-40B4-BE49-F238E27FC236}">
                <a16:creationId xmlns:a16="http://schemas.microsoft.com/office/drawing/2014/main" id="{8CF584C6-1853-42C2-951F-CB8A4C9DBDAE}"/>
              </a:ext>
            </a:extLst>
          </p:cNvPr>
          <p:cNvPicPr>
            <a:picLocks noChangeAspect="1"/>
          </p:cNvPicPr>
          <p:nvPr/>
        </p:nvPicPr>
        <p:blipFill>
          <a:blip r:embed="rId6"/>
          <a:stretch>
            <a:fillRect/>
          </a:stretch>
        </p:blipFill>
        <p:spPr>
          <a:xfrm>
            <a:off x="1442340" y="4779322"/>
            <a:ext cx="2898892" cy="457720"/>
          </a:xfrm>
          <a:prstGeom prst="rect">
            <a:avLst/>
          </a:prstGeom>
        </p:spPr>
      </p:pic>
      <p:pic>
        <p:nvPicPr>
          <p:cNvPr id="13" name="图片 12">
            <a:extLst>
              <a:ext uri="{FF2B5EF4-FFF2-40B4-BE49-F238E27FC236}">
                <a16:creationId xmlns:a16="http://schemas.microsoft.com/office/drawing/2014/main" id="{DC60651D-F3FF-41CD-8027-A1F3FBCDB4C1}"/>
              </a:ext>
            </a:extLst>
          </p:cNvPr>
          <p:cNvPicPr>
            <a:picLocks noChangeAspect="1"/>
          </p:cNvPicPr>
          <p:nvPr/>
        </p:nvPicPr>
        <p:blipFill>
          <a:blip r:embed="rId7"/>
          <a:stretch>
            <a:fillRect/>
          </a:stretch>
        </p:blipFill>
        <p:spPr>
          <a:xfrm>
            <a:off x="1455951" y="5356416"/>
            <a:ext cx="1331664" cy="354296"/>
          </a:xfrm>
          <a:prstGeom prst="rect">
            <a:avLst/>
          </a:prstGeom>
        </p:spPr>
      </p:pic>
    </p:spTree>
    <p:extLst>
      <p:ext uri="{BB962C8B-B14F-4D97-AF65-F5344CB8AC3E}">
        <p14:creationId xmlns:p14="http://schemas.microsoft.com/office/powerpoint/2010/main" val="3677828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2B6762FC-98C5-4F19-AE46-7AA845C9C741}"/>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6292E8E9-AD93-481A-B184-0598971A914C}"/>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E15574E2-0A2F-4888-8C8D-90A45CDC2B96}"/>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0157046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0D06B4B-DEE8-495B-A932-8368BA817400}"/>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0048029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1" y="1094149"/>
            <a:ext cx="6105743"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B0F0C7D6-8721-4E1F-ABB0-6F7168457F9F}"/>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27610048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7791"/>
            <a:ext cx="6105745" cy="4224629"/>
          </a:xfrm>
          <a:prstGeom prst="rect">
            <a:avLst/>
          </a:prstGeom>
        </p:spPr>
      </p:pic>
      <p:sp>
        <p:nvSpPr>
          <p:cNvPr id="18" name="文本框 17">
            <a:extLst>
              <a:ext uri="{FF2B5EF4-FFF2-40B4-BE49-F238E27FC236}">
                <a16:creationId xmlns:a16="http://schemas.microsoft.com/office/drawing/2014/main" id="{A836AEA8-8461-497B-8F08-56C78F31F2C5}"/>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06F33A00-E96B-470D-987C-F0BBD65F8915}"/>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
        <p:nvSpPr>
          <p:cNvPr id="15" name="文本框 14">
            <a:extLst>
              <a:ext uri="{FF2B5EF4-FFF2-40B4-BE49-F238E27FC236}">
                <a16:creationId xmlns:a16="http://schemas.microsoft.com/office/drawing/2014/main" id="{37FFC8F7-0232-4146-B5E9-F4C4FA699D88}"/>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57703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9" name="Text Placeholder 1">
            <a:extLst>
              <a:ext uri="{FF2B5EF4-FFF2-40B4-BE49-F238E27FC236}">
                <a16:creationId xmlns:a16="http://schemas.microsoft.com/office/drawing/2014/main" id="{BFF647BE-EDCB-4088-8E96-44C25F95F97B}"/>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Load imbalance:  different num. of out-going arcs</a:t>
            </a:r>
            <a:endParaRPr lang="en-US" dirty="0">
              <a:solidFill>
                <a:schemeClr val="tx1"/>
              </a:solidFill>
            </a:endParaRPr>
          </a:p>
        </p:txBody>
      </p:sp>
      <p:sp>
        <p:nvSpPr>
          <p:cNvPr id="7" name="矩形 6">
            <a:extLst>
              <a:ext uri="{FF2B5EF4-FFF2-40B4-BE49-F238E27FC236}">
                <a16:creationId xmlns:a16="http://schemas.microsoft.com/office/drawing/2014/main" id="{D945C45D-1701-4FF7-B2D3-A0D9F8197C7C}"/>
              </a:ext>
            </a:extLst>
          </p:cNvPr>
          <p:cNvSpPr/>
          <p:nvPr/>
        </p:nvSpPr>
        <p:spPr>
          <a:xfrm>
            <a:off x="5989637" y="6526897"/>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In some word-end states, the number of arcs can be thousands</a:t>
            </a:r>
          </a:p>
        </p:txBody>
      </p:sp>
      <p:cxnSp>
        <p:nvCxnSpPr>
          <p:cNvPr id="10" name="直接连接符 9">
            <a:extLst>
              <a:ext uri="{FF2B5EF4-FFF2-40B4-BE49-F238E27FC236}">
                <a16:creationId xmlns:a16="http://schemas.microsoft.com/office/drawing/2014/main" id="{CE3398B2-DFD7-4F2A-85B8-B450618D0FD8}"/>
              </a:ext>
            </a:extLst>
          </p:cNvPr>
          <p:cNvCxnSpPr>
            <a:cxnSpLocks/>
          </p:cNvCxnSpPr>
          <p:nvPr/>
        </p:nvCxnSpPr>
        <p:spPr>
          <a:xfrm>
            <a:off x="5989637" y="6450697"/>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84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064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031875" y="2122712"/>
            <a:ext cx="2676525" cy="733425"/>
          </a:xfrm>
          <a:prstGeom prst="rect">
            <a:avLst/>
          </a:prstGeom>
        </p:spPr>
      </p:pic>
      <p:cxnSp>
        <p:nvCxnSpPr>
          <p:cNvPr id="9" name="直接箭头连接符 8">
            <a:extLst>
              <a:ext uri="{FF2B5EF4-FFF2-40B4-BE49-F238E27FC236}">
                <a16:creationId xmlns:a16="http://schemas.microsoft.com/office/drawing/2014/main" id="{1438117F-0E34-4E7B-8991-CE2ACF8C665D}"/>
              </a:ext>
            </a:extLst>
          </p:cNvPr>
          <p:cNvCxnSpPr>
            <a:cxnSpLocks/>
          </p:cNvCxnSpPr>
          <p:nvPr/>
        </p:nvCxnSpPr>
        <p:spPr>
          <a:xfrm flipH="1">
            <a:off x="3789362" y="1862591"/>
            <a:ext cx="2438401"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032230C-9208-452E-A6F2-42D8E0F1DAD0}"/>
              </a:ext>
            </a:extLst>
          </p:cNvPr>
          <p:cNvCxnSpPr>
            <a:cxnSpLocks/>
          </p:cNvCxnSpPr>
          <p:nvPr/>
        </p:nvCxnSpPr>
        <p:spPr>
          <a:xfrm flipV="1">
            <a:off x="2179639" y="3034887"/>
            <a:ext cx="150034" cy="46237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A4ECF388-57D7-4683-A099-E59D4E84524A}"/>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6430900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54237"/>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V="1">
            <a:off x="3686669" y="1909321"/>
            <a:ext cx="2607768" cy="4858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22EE8DF9-1103-4D37-804F-6653107584C3}"/>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8952044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25662"/>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H="1">
            <a:off x="2451100" y="2859087"/>
            <a:ext cx="16028" cy="638175"/>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AB429583-FFAF-419F-BAA3-9B464F7656D6}"/>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
        <p:nvSpPr>
          <p:cNvPr id="13" name="文本框 12">
            <a:extLst>
              <a:ext uri="{FF2B5EF4-FFF2-40B4-BE49-F238E27FC236}">
                <a16:creationId xmlns:a16="http://schemas.microsoft.com/office/drawing/2014/main" id="{575136E4-93FD-44B5-B005-FF9944B7DCA9}"/>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Tree>
    <p:extLst>
      <p:ext uri="{BB962C8B-B14F-4D97-AF65-F5344CB8AC3E}">
        <p14:creationId xmlns:p14="http://schemas.microsoft.com/office/powerpoint/2010/main" val="102426903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3"/>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
        <p:nvSpPr>
          <p:cNvPr id="9" name="Text Placeholder 1">
            <a:extLst>
              <a:ext uri="{FF2B5EF4-FFF2-40B4-BE49-F238E27FC236}">
                <a16:creationId xmlns:a16="http://schemas.microsoft.com/office/drawing/2014/main" id="{18810C70-F8D2-46D7-A063-CFBCAAF59BEB}"/>
              </a:ext>
            </a:extLst>
          </p:cNvPr>
          <p:cNvSpPr txBox="1">
            <a:spLocks/>
          </p:cNvSpPr>
          <p:nvPr/>
        </p:nvSpPr>
        <p:spPr>
          <a:xfrm>
            <a:off x="274638" y="1212850"/>
            <a:ext cx="5410199" cy="923330"/>
          </a:xfrm>
          <a:prstGeom prst="rect">
            <a:avLst/>
          </a:prstGeom>
          <a:solidFill>
            <a:schemeClr val="bg2"/>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296117272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40619695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r>
              <a:rPr lang="zh-CN" altLang="en-US" dirty="0">
                <a:solidFill>
                  <a:schemeClr val="tx1"/>
                </a:solidFill>
              </a:rPr>
              <a:t>难点</a:t>
            </a:r>
            <a:endParaRPr lang="en-US" altLang="zh-CN" dirty="0">
              <a:solidFill>
                <a:schemeClr val="tx1"/>
              </a:solidFill>
            </a:endParaRPr>
          </a:p>
          <a:p>
            <a:pPr lvl="1"/>
            <a:r>
              <a:rPr lang="zh-CN" altLang="en-US" dirty="0">
                <a:solidFill>
                  <a:schemeClr val="tx1"/>
                </a:solidFill>
              </a:rPr>
              <a:t>语音变长：序列分段、状态对齐</a:t>
            </a:r>
            <a:endParaRPr lang="en-US" altLang="zh-CN" dirty="0">
              <a:solidFill>
                <a:schemeClr val="tx1"/>
              </a:solidFill>
            </a:endParaRPr>
          </a:p>
          <a:p>
            <a:pPr lvl="1"/>
            <a:r>
              <a:rPr lang="zh-CN" altLang="en-US" dirty="0">
                <a:solidFill>
                  <a:schemeClr val="tx1"/>
                </a:solidFill>
              </a:rPr>
              <a:t>语音信号非线性：模式分类</a:t>
            </a:r>
            <a:endParaRPr lang="en-US" altLang="zh-CN" dirty="0">
              <a:solidFill>
                <a:schemeClr val="tx1"/>
              </a:solidFill>
            </a:endParaRPr>
          </a:p>
          <a:p>
            <a:pPr lvl="1"/>
            <a:r>
              <a:rPr lang="zh-CN" altLang="en-US" dirty="0">
                <a:solidFill>
                  <a:schemeClr val="tx1"/>
                </a:solidFill>
              </a:rPr>
              <a:t>系统功耗：搜索解码</a:t>
            </a:r>
            <a:endParaRPr lang="en-US" altLang="zh-CN"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8204297" y="449263"/>
            <a:ext cx="3500977" cy="2895600"/>
          </a:xfrm>
          <a:prstGeom prst="rect">
            <a:avLst/>
          </a:prstGeom>
        </p:spPr>
      </p:pic>
      <p:pic>
        <p:nvPicPr>
          <p:cNvPr id="10" name="图片 9">
            <a:extLst>
              <a:ext uri="{FF2B5EF4-FFF2-40B4-BE49-F238E27FC236}">
                <a16:creationId xmlns:a16="http://schemas.microsoft.com/office/drawing/2014/main" id="{7F08EFFB-4E2F-4BC1-B955-8048FE6FC338}"/>
              </a:ext>
            </a:extLst>
          </p:cNvPr>
          <p:cNvPicPr>
            <a:picLocks noChangeAspect="1"/>
          </p:cNvPicPr>
          <p:nvPr/>
        </p:nvPicPr>
        <p:blipFill>
          <a:blip r:embed="rId4"/>
          <a:stretch>
            <a:fillRect/>
          </a:stretch>
        </p:blipFill>
        <p:spPr>
          <a:xfrm>
            <a:off x="6446837" y="3838635"/>
            <a:ext cx="5258438" cy="3011427"/>
          </a:xfrm>
          <a:prstGeom prst="rect">
            <a:avLst/>
          </a:prstGeom>
        </p:spPr>
      </p:pic>
      <p:cxnSp>
        <p:nvCxnSpPr>
          <p:cNvPr id="12" name="直接箭头连接符 11">
            <a:extLst>
              <a:ext uri="{FF2B5EF4-FFF2-40B4-BE49-F238E27FC236}">
                <a16:creationId xmlns:a16="http://schemas.microsoft.com/office/drawing/2014/main" id="{ED4AE2DA-6BDC-4552-B2B5-17B84C41A596}"/>
              </a:ext>
            </a:extLst>
          </p:cNvPr>
          <p:cNvCxnSpPr>
            <a:cxnSpLocks/>
          </p:cNvCxnSpPr>
          <p:nvPr/>
        </p:nvCxnSpPr>
        <p:spPr>
          <a:xfrm>
            <a:off x="5608637" y="4087483"/>
            <a:ext cx="2595660" cy="0"/>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336681-FD98-46E3-848D-C1C269FEF2BF}"/>
              </a:ext>
            </a:extLst>
          </p:cNvPr>
          <p:cNvCxnSpPr>
            <a:cxnSpLocks/>
          </p:cNvCxnSpPr>
          <p:nvPr/>
        </p:nvCxnSpPr>
        <p:spPr>
          <a:xfrm flipV="1">
            <a:off x="4922837" y="4087484"/>
            <a:ext cx="3281460" cy="34829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3234E07-5221-4F0A-92B4-7801B9A4796E}"/>
              </a:ext>
            </a:extLst>
          </p:cNvPr>
          <p:cNvCxnSpPr>
            <a:cxnSpLocks/>
          </p:cNvCxnSpPr>
          <p:nvPr/>
        </p:nvCxnSpPr>
        <p:spPr>
          <a:xfrm>
            <a:off x="4008437" y="4929547"/>
            <a:ext cx="4572000" cy="280546"/>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21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2"/>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250857370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26603403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1890"/>
            <a:ext cx="10058400" cy="5501972"/>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36388118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6523037" y="3679254"/>
            <a:ext cx="5657389" cy="3094607"/>
          </a:xfrm>
          <a:prstGeom prst="rect">
            <a:avLst/>
          </a:prstGeom>
        </p:spPr>
      </p:pic>
      <p:sp>
        <p:nvSpPr>
          <p:cNvPr id="9" name="Text Placeholder 1">
            <a:extLst>
              <a:ext uri="{FF2B5EF4-FFF2-40B4-BE49-F238E27FC236}">
                <a16:creationId xmlns:a16="http://schemas.microsoft.com/office/drawing/2014/main" id="{23483F85-F471-4689-99D5-CF6FF4182867}"/>
              </a:ext>
            </a:extLst>
          </p:cNvPr>
          <p:cNvSpPr txBox="1">
            <a:spLocks/>
          </p:cNvSpPr>
          <p:nvPr/>
        </p:nvSpPr>
        <p:spPr>
          <a:xfrm>
            <a:off x="274637" y="1212850"/>
            <a:ext cx="12161837" cy="29054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tx1"/>
              </a:solidFill>
            </a:endParaRPr>
          </a:p>
          <a:p>
            <a:endParaRPr lang="en-US" dirty="0">
              <a:solidFill>
                <a:schemeClr val="tx1"/>
              </a:solidFill>
            </a:endParaRPr>
          </a:p>
          <a:p>
            <a:r>
              <a:rPr lang="en-US" dirty="0">
                <a:solidFill>
                  <a:schemeClr val="tx1"/>
                </a:solidFill>
              </a:rPr>
              <a:t>Why we use 32 threads/group</a:t>
            </a:r>
            <a:r>
              <a:rPr lang="zh-CN" altLang="en-US" dirty="0">
                <a:solidFill>
                  <a:schemeClr val="tx1"/>
                </a:solidFill>
              </a:rPr>
              <a:t>？</a:t>
            </a:r>
            <a:endParaRPr lang="en-US" dirty="0">
              <a:solidFill>
                <a:schemeClr val="tx1"/>
              </a:solidFill>
            </a:endParaRPr>
          </a:p>
          <a:p>
            <a:pPr lvl="1"/>
            <a:r>
              <a:rPr lang="en-US" b="1" dirty="0">
                <a:solidFill>
                  <a:srgbClr val="0078D7"/>
                </a:solidFill>
              </a:rPr>
              <a:t>Less</a:t>
            </a:r>
            <a:r>
              <a:rPr lang="en-US" dirty="0">
                <a:solidFill>
                  <a:schemeClr val="tx1"/>
                </a:solidFill>
              </a:rPr>
              <a:t> </a:t>
            </a:r>
            <a:r>
              <a:rPr lang="en-US" dirty="0">
                <a:solidFill>
                  <a:schemeClr val="tx1"/>
                </a:solidFill>
                <a:sym typeface="Wingdings" panose="05000000000000000000" pitchFamily="2" charset="2"/>
              </a:rPr>
              <a:t> stuck in some states</a:t>
            </a:r>
          </a:p>
          <a:p>
            <a:pPr lvl="1"/>
            <a:r>
              <a:rPr lang="en-US" b="1" dirty="0">
                <a:solidFill>
                  <a:srgbClr val="0078D7"/>
                </a:solidFill>
                <a:sym typeface="Wingdings" panose="05000000000000000000" pitchFamily="2" charset="2"/>
              </a:rPr>
              <a:t>More</a:t>
            </a:r>
            <a:r>
              <a:rPr lang="en-US" dirty="0">
                <a:solidFill>
                  <a:schemeClr val="tx1"/>
                </a:solidFill>
                <a:sym typeface="Wingdings" panose="05000000000000000000" pitchFamily="2" charset="2"/>
              </a:rPr>
              <a:t>  waste threads</a:t>
            </a:r>
            <a:endParaRPr lang="en-US" dirty="0">
              <a:solidFill>
                <a:schemeClr val="tx1"/>
              </a:solidFill>
            </a:endParaRPr>
          </a:p>
        </p:txBody>
      </p:sp>
      <p:sp>
        <p:nvSpPr>
          <p:cNvPr id="5" name="星形: 七角 4">
            <a:extLst>
              <a:ext uri="{FF2B5EF4-FFF2-40B4-BE49-F238E27FC236}">
                <a16:creationId xmlns:a16="http://schemas.microsoft.com/office/drawing/2014/main" id="{37859200-0FA0-4731-8682-150C345112DE}"/>
              </a:ext>
            </a:extLst>
          </p:cNvPr>
          <p:cNvSpPr/>
          <p:nvPr/>
        </p:nvSpPr>
        <p:spPr bwMode="auto">
          <a:xfrm>
            <a:off x="4694237" y="3116262"/>
            <a:ext cx="2286000" cy="687594"/>
          </a:xfrm>
          <a:prstGeom prst="star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gradFill>
                  <a:gsLst>
                    <a:gs pos="5439">
                      <a:srgbClr val="F8F8F8"/>
                    </a:gs>
                    <a:gs pos="10000">
                      <a:srgbClr val="F8F8F8"/>
                    </a:gs>
                  </a:gsLst>
                  <a:lin ang="5400000" scaled="0"/>
                </a:gradFill>
              </a:rPr>
              <a:t>Expensive</a:t>
            </a:r>
            <a:endParaRPr lang="zh-CN" altLang="en-US" sz="2000" b="1" dirty="0">
              <a:gradFill>
                <a:gsLst>
                  <a:gs pos="5439">
                    <a:srgbClr val="F8F8F8"/>
                  </a:gs>
                  <a:gs pos="10000">
                    <a:srgbClr val="F8F8F8"/>
                  </a:gs>
                </a:gsLst>
                <a:lin ang="5400000" scaled="0"/>
              </a:gradFill>
            </a:endParaRPr>
          </a:p>
        </p:txBody>
      </p:sp>
      <p:sp>
        <p:nvSpPr>
          <p:cNvPr id="8" name="Text Placeholder 1">
            <a:extLst>
              <a:ext uri="{FF2B5EF4-FFF2-40B4-BE49-F238E27FC236}">
                <a16:creationId xmlns:a16="http://schemas.microsoft.com/office/drawing/2014/main" id="{64368C36-6A74-4B2E-AD2E-50980BDE7DBB}"/>
              </a:ext>
            </a:extLst>
          </p:cNvPr>
          <p:cNvSpPr txBox="1">
            <a:spLocks/>
          </p:cNvSpPr>
          <p:nvPr/>
        </p:nvSpPr>
        <p:spPr>
          <a:xfrm>
            <a:off x="274638" y="1212850"/>
            <a:ext cx="6476999" cy="13295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a:p>
            <a:endParaRPr lang="en-US" sz="2400" dirty="0">
              <a:solidFill>
                <a:schemeClr val="tx1"/>
              </a:solidFill>
            </a:endParaRPr>
          </a:p>
        </p:txBody>
      </p:sp>
    </p:spTree>
    <p:extLst>
      <p:ext uri="{BB962C8B-B14F-4D97-AF65-F5344CB8AC3E}">
        <p14:creationId xmlns:p14="http://schemas.microsoft.com/office/powerpoint/2010/main" val="74687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4" name="图片 3">
            <a:extLst>
              <a:ext uri="{FF2B5EF4-FFF2-40B4-BE49-F238E27FC236}">
                <a16:creationId xmlns:a16="http://schemas.microsoft.com/office/drawing/2014/main" id="{C1E4E781-D38D-44C3-A743-236DD2B6D6FE}"/>
              </a:ext>
            </a:extLst>
          </p:cNvPr>
          <p:cNvPicPr>
            <a:picLocks noChangeAspect="1"/>
          </p:cNvPicPr>
          <p:nvPr/>
        </p:nvPicPr>
        <p:blipFill>
          <a:blip r:embed="rId3"/>
          <a:stretch>
            <a:fillRect/>
          </a:stretch>
        </p:blipFill>
        <p:spPr>
          <a:xfrm>
            <a:off x="7995793" y="68262"/>
            <a:ext cx="4318444" cy="2362201"/>
          </a:xfrm>
          <a:prstGeom prst="rect">
            <a:avLst/>
          </a:prstGeom>
        </p:spPr>
      </p:pic>
      <p:pic>
        <p:nvPicPr>
          <p:cNvPr id="6" name="图片 5">
            <a:extLst>
              <a:ext uri="{FF2B5EF4-FFF2-40B4-BE49-F238E27FC236}">
                <a16:creationId xmlns:a16="http://schemas.microsoft.com/office/drawing/2014/main" id="{3A6D3F70-7FF3-4DBE-AA11-C7F2E320C80F}"/>
              </a:ext>
            </a:extLst>
          </p:cNvPr>
          <p:cNvPicPr>
            <a:picLocks noChangeAspect="1"/>
          </p:cNvPicPr>
          <p:nvPr/>
        </p:nvPicPr>
        <p:blipFill>
          <a:blip r:embed="rId4"/>
          <a:stretch>
            <a:fillRect/>
          </a:stretch>
        </p:blipFill>
        <p:spPr>
          <a:xfrm>
            <a:off x="272275" y="2506661"/>
            <a:ext cx="8503060" cy="4360767"/>
          </a:xfrm>
          <a:prstGeom prst="rect">
            <a:avLst/>
          </a:prstGeom>
        </p:spPr>
      </p:pic>
      <p:sp>
        <p:nvSpPr>
          <p:cNvPr id="7" name="Text Placeholder 1">
            <a:extLst>
              <a:ext uri="{FF2B5EF4-FFF2-40B4-BE49-F238E27FC236}">
                <a16:creationId xmlns:a16="http://schemas.microsoft.com/office/drawing/2014/main" id="{F3651E65-5FCB-47FD-B213-009F689F96CC}"/>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Dynamic load balancing</a:t>
            </a:r>
            <a:endParaRPr lang="en-US" dirty="0">
              <a:solidFill>
                <a:schemeClr val="tx1"/>
              </a:solidFill>
            </a:endParaRPr>
          </a:p>
        </p:txBody>
      </p:sp>
      <p:sp>
        <p:nvSpPr>
          <p:cNvPr id="8" name="矩形 7">
            <a:extLst>
              <a:ext uri="{FF2B5EF4-FFF2-40B4-BE49-F238E27FC236}">
                <a16:creationId xmlns:a16="http://schemas.microsoft.com/office/drawing/2014/main" id="{39B57A60-5F30-46EA-AD2C-213B057AFA55}"/>
              </a:ext>
            </a:extLst>
          </p:cNvPr>
          <p:cNvSpPr/>
          <p:nvPr/>
        </p:nvSpPr>
        <p:spPr bwMode="auto">
          <a:xfrm>
            <a:off x="2332037" y="4679971"/>
            <a:ext cx="16002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9DFEAB03-35DB-427A-8F30-964CF879BAA9}"/>
              </a:ext>
            </a:extLst>
          </p:cNvPr>
          <p:cNvSpPr/>
          <p:nvPr/>
        </p:nvSpPr>
        <p:spPr bwMode="auto">
          <a:xfrm>
            <a:off x="1874837" y="5137170"/>
            <a:ext cx="19050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849490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err="1">
                <a:solidFill>
                  <a:schemeClr val="tx1"/>
                </a:solidFill>
              </a:rPr>
              <a:t>Linkedlist</a:t>
            </a:r>
            <a:r>
              <a:rPr lang="en-US" dirty="0">
                <a:solidFill>
                  <a:schemeClr val="tx1"/>
                </a:solidFill>
              </a:rPr>
              <a:t> </a:t>
            </a:r>
            <a:r>
              <a:rPr lang="en-US" altLang="zh-CN" dirty="0">
                <a:solidFill>
                  <a:schemeClr val="tx1"/>
                </a:solidFill>
                <a:sym typeface="Wingdings" panose="05000000000000000000" pitchFamily="2" charset="2"/>
              </a:rPr>
              <a:t></a:t>
            </a:r>
            <a:r>
              <a:rPr lang="en-US" dirty="0">
                <a:solidFill>
                  <a:schemeClr val="tx1"/>
                </a:solidFill>
              </a:rPr>
              <a:t> vector</a:t>
            </a:r>
          </a:p>
          <a:p>
            <a:r>
              <a:rPr lang="en-US" dirty="0">
                <a:solidFill>
                  <a:schemeClr val="tx1"/>
                </a:solidFill>
              </a:rPr>
              <a:t>Atomic operations</a:t>
            </a:r>
          </a:p>
          <a:p>
            <a:pPr lvl="1"/>
            <a:r>
              <a:rPr lang="en-US" dirty="0">
                <a:solidFill>
                  <a:schemeClr val="tx1"/>
                </a:solidFill>
              </a:rPr>
              <a:t>e.g. </a:t>
            </a:r>
            <a:r>
              <a:rPr lang="en-US" altLang="zh-CN" dirty="0">
                <a:solidFill>
                  <a:schemeClr val="tx1"/>
                </a:solidFill>
              </a:rPr>
              <a:t>memory allocation</a:t>
            </a:r>
            <a:endParaRPr lang="en-US" dirty="0">
              <a:solidFill>
                <a:schemeClr val="tx1"/>
              </a:solidFill>
            </a:endParaRPr>
          </a:p>
          <a:p>
            <a:endParaRPr lang="en-US" dirty="0">
              <a:solidFill>
                <a:schemeClr val="tx1"/>
              </a:solidFill>
            </a:endParaRPr>
          </a:p>
          <a:p>
            <a:r>
              <a:rPr lang="en-US" dirty="0">
                <a:solidFill>
                  <a:schemeClr val="tx1"/>
                </a:solidFill>
              </a:rPr>
              <a:t>Parallel lattice generating and pruning </a:t>
            </a:r>
            <a:r>
              <a:rPr lang="en-US" baseline="30000" dirty="0">
                <a:solidFill>
                  <a:schemeClr val="tx1"/>
                </a:solidFill>
              </a:rPr>
              <a:t>1</a:t>
            </a: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3: </a:t>
            </a:r>
            <a:r>
              <a:rPr lang="zh-CN" altLang="en-US" dirty="0">
                <a:solidFill>
                  <a:srgbClr val="0078D7"/>
                </a:solidFill>
              </a:rPr>
              <a:t>词图处理</a:t>
            </a:r>
            <a:endParaRPr lang="en-US" baseline="30000" dirty="0">
              <a:solidFill>
                <a:srgbClr val="0078D7"/>
              </a:solidFill>
            </a:endParaRPr>
          </a:p>
        </p:txBody>
      </p:sp>
      <p:pic>
        <p:nvPicPr>
          <p:cNvPr id="8" name="图片 7">
            <a:extLst>
              <a:ext uri="{FF2B5EF4-FFF2-40B4-BE49-F238E27FC236}">
                <a16:creationId xmlns:a16="http://schemas.microsoft.com/office/drawing/2014/main" id="{2F34DCF0-619F-4E78-A65C-72FB168E5760}"/>
              </a:ext>
            </a:extLst>
          </p:cNvPr>
          <p:cNvPicPr>
            <a:picLocks noChangeAspect="1"/>
          </p:cNvPicPr>
          <p:nvPr/>
        </p:nvPicPr>
        <p:blipFill>
          <a:blip r:embed="rId3"/>
          <a:stretch>
            <a:fillRect/>
          </a:stretch>
        </p:blipFill>
        <p:spPr>
          <a:xfrm>
            <a:off x="8123237" y="435108"/>
            <a:ext cx="4088485" cy="2071554"/>
          </a:xfrm>
          <a:prstGeom prst="rect">
            <a:avLst/>
          </a:prstGeom>
        </p:spPr>
      </p:pic>
      <p:sp>
        <p:nvSpPr>
          <p:cNvPr id="7" name="矩形 6">
            <a:extLst>
              <a:ext uri="{FF2B5EF4-FFF2-40B4-BE49-F238E27FC236}">
                <a16:creationId xmlns:a16="http://schemas.microsoft.com/office/drawing/2014/main" id="{A767D84B-F0AA-4E6B-820A-01365029AC19}"/>
              </a:ext>
            </a:extLst>
          </p:cNvPr>
          <p:cNvSpPr/>
          <p:nvPr/>
        </p:nvSpPr>
        <p:spPr>
          <a:xfrm>
            <a:off x="960437" y="6316662"/>
            <a:ext cx="10668002" cy="553998"/>
          </a:xfrm>
          <a:prstGeom prst="rect">
            <a:avLst/>
          </a:prstGeom>
        </p:spPr>
        <p:txBody>
          <a:bodyPr wrap="square">
            <a:spAutoFit/>
          </a:bodyPr>
          <a:lstStyle/>
          <a:p>
            <a:pPr marL="241300" lvl="1" indent="0">
              <a:buNone/>
            </a:pPr>
            <a:r>
              <a:rPr lang="en-US" altLang="zh-CN" sz="1500" dirty="0">
                <a:solidFill>
                  <a:srgbClr val="505050"/>
                </a:solidFill>
                <a:latin typeface="Segoe UI Light"/>
              </a:rPr>
              <a:t>1. Povey, Daniel, et al. "Generating exact lattices in the WFST framework." Acoustics, Speech and Signal Processing (ICASSP), 2012 IEEE International Conference on. IEEE, 2012.</a:t>
            </a:r>
          </a:p>
        </p:txBody>
      </p:sp>
      <p:cxnSp>
        <p:nvCxnSpPr>
          <p:cNvPr id="9" name="直接连接符 8">
            <a:extLst>
              <a:ext uri="{FF2B5EF4-FFF2-40B4-BE49-F238E27FC236}">
                <a16:creationId xmlns:a16="http://schemas.microsoft.com/office/drawing/2014/main" id="{B0C8C706-1D1B-42F4-A7E1-A12A42F486DD}"/>
              </a:ext>
            </a:extLst>
          </p:cNvPr>
          <p:cNvCxnSpPr>
            <a:cxnSpLocks/>
          </p:cNvCxnSpPr>
          <p:nvPr/>
        </p:nvCxnSpPr>
        <p:spPr>
          <a:xfrm>
            <a:off x="5989637" y="6240462"/>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9490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实验配置</a:t>
            </a:r>
            <a:r>
              <a:rPr lang="en-US" dirty="0">
                <a:solidFill>
                  <a:schemeClr val="tx1"/>
                </a:solidFill>
              </a:rPr>
              <a:t> </a:t>
            </a:r>
          </a:p>
          <a:p>
            <a:pPr lvl="1"/>
            <a:r>
              <a:rPr lang="en-US" dirty="0">
                <a:solidFill>
                  <a:schemeClr val="tx1"/>
                </a:solidFill>
              </a:rPr>
              <a:t>Switchboard 300 hours corpus, </a:t>
            </a:r>
            <a:r>
              <a:rPr lang="en-US" altLang="zh-CN" dirty="0">
                <a:solidFill>
                  <a:schemeClr val="tx1"/>
                </a:solidFill>
              </a:rPr>
              <a:t>Cross Entropy &amp; </a:t>
            </a:r>
            <a:r>
              <a:rPr lang="en-US" dirty="0">
                <a:solidFill>
                  <a:schemeClr val="tx1"/>
                </a:solidFill>
              </a:rPr>
              <a:t>LF-MMI acoustic models (AM)</a:t>
            </a:r>
          </a:p>
          <a:p>
            <a:pPr lvl="1"/>
            <a:r>
              <a:rPr lang="en-US" dirty="0">
                <a:solidFill>
                  <a:schemeClr val="tx1"/>
                </a:solidFill>
              </a:rPr>
              <a:t>30k-vocabulary, </a:t>
            </a:r>
            <a:r>
              <a:rPr lang="en-US" altLang="zh-CN" dirty="0">
                <a:solidFill>
                  <a:schemeClr val="tx1"/>
                </a:solidFill>
              </a:rPr>
              <a:t>several </a:t>
            </a:r>
            <a:r>
              <a:rPr lang="en-US" dirty="0">
                <a:solidFill>
                  <a:schemeClr val="tx1"/>
                </a:solidFill>
              </a:rPr>
              <a:t>tri-gram language models (LM)</a:t>
            </a:r>
          </a:p>
          <a:p>
            <a:r>
              <a:rPr lang="zh-CN" altLang="en-US" dirty="0">
                <a:solidFill>
                  <a:schemeClr val="tx1"/>
                </a:solidFill>
              </a:rPr>
              <a:t>基线系统</a:t>
            </a:r>
            <a:endParaRPr lang="en-US" dirty="0">
              <a:solidFill>
                <a:schemeClr val="tx1"/>
              </a:solidFill>
            </a:endParaRPr>
          </a:p>
          <a:p>
            <a:pPr lvl="1"/>
            <a:r>
              <a:rPr lang="en-US" dirty="0">
                <a:solidFill>
                  <a:schemeClr val="tx1"/>
                </a:solidFill>
              </a:rPr>
              <a:t>Kaldi 1-best decoder</a:t>
            </a:r>
          </a:p>
          <a:p>
            <a:pPr lvl="1"/>
            <a:r>
              <a:rPr lang="en-US" dirty="0">
                <a:solidFill>
                  <a:schemeClr val="tx1"/>
                </a:solidFill>
              </a:rPr>
              <a:t>Kaldi lattice decoder</a:t>
            </a:r>
          </a:p>
          <a:p>
            <a:r>
              <a:rPr lang="en-US" dirty="0">
                <a:solidFill>
                  <a:schemeClr val="tx1"/>
                </a:solidFill>
              </a:rPr>
              <a:t>GPU </a:t>
            </a:r>
            <a:r>
              <a:rPr lang="zh-CN" altLang="en-US" dirty="0">
                <a:solidFill>
                  <a:schemeClr val="tx1"/>
                </a:solidFill>
              </a:rPr>
              <a:t>实现优化</a:t>
            </a:r>
            <a:r>
              <a:rPr lang="en-US" b="1" baseline="30000" dirty="0">
                <a:solidFill>
                  <a:schemeClr val="tx1"/>
                </a:solidFill>
              </a:rPr>
              <a:t>1</a:t>
            </a:r>
          </a:p>
          <a:p>
            <a:pPr lvl="1"/>
            <a:r>
              <a:rPr lang="en-US" dirty="0">
                <a:solidFill>
                  <a:schemeClr val="tx1"/>
                </a:solidFill>
              </a:rPr>
              <a:t>fast </a:t>
            </a:r>
            <a:r>
              <a:rPr lang="en-US" dirty="0" err="1">
                <a:solidFill>
                  <a:schemeClr val="tx1"/>
                </a:solidFill>
              </a:rPr>
              <a:t>memcpy</a:t>
            </a:r>
            <a:r>
              <a:rPr lang="en-US" dirty="0">
                <a:solidFill>
                  <a:schemeClr val="tx1"/>
                </a:solidFill>
              </a:rPr>
              <a:t>; </a:t>
            </a:r>
            <a:r>
              <a:rPr lang="en-US" altLang="zh-CN" dirty="0">
                <a:solidFill>
                  <a:schemeClr val="tx1"/>
                </a:solidFill>
              </a:rPr>
              <a:t>merge</a:t>
            </a:r>
            <a:r>
              <a:rPr lang="en-US" dirty="0">
                <a:solidFill>
                  <a:schemeClr val="tx1"/>
                </a:solidFill>
              </a:rPr>
              <a:t> GPU kernels by adding grid sync.; etc. (rel. 20% speedup)</a:t>
            </a:r>
          </a:p>
        </p:txBody>
      </p:sp>
      <p:sp>
        <p:nvSpPr>
          <p:cNvPr id="8" name="矩形 7">
            <a:extLst>
              <a:ext uri="{FF2B5EF4-FFF2-40B4-BE49-F238E27FC236}">
                <a16:creationId xmlns:a16="http://schemas.microsoft.com/office/drawing/2014/main" id="{5E31F617-2220-4F7E-94EB-F9E9F090C92E}"/>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9" name="直接连接符 8">
            <a:extLst>
              <a:ext uri="{FF2B5EF4-FFF2-40B4-BE49-F238E27FC236}">
                <a16:creationId xmlns:a16="http://schemas.microsoft.com/office/drawing/2014/main" id="{4C6CBC33-88A1-49DB-87D1-DBD566E85ACB}"/>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15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准确度性能</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r>
              <a:rPr lang="zh-CN" altLang="en-US" dirty="0">
                <a:solidFill>
                  <a:schemeClr val="tx1"/>
                </a:solidFill>
              </a:rPr>
              <a:t>完全一致的最佳和词图性能</a:t>
            </a:r>
            <a:endParaRPr lang="en-US" dirty="0">
              <a:solidFill>
                <a:schemeClr val="tx1"/>
              </a:solidFill>
            </a:endParaRPr>
          </a:p>
        </p:txBody>
      </p:sp>
      <p:pic>
        <p:nvPicPr>
          <p:cNvPr id="8" name="图片 7">
            <a:extLst>
              <a:ext uri="{FF2B5EF4-FFF2-40B4-BE49-F238E27FC236}">
                <a16:creationId xmlns:a16="http://schemas.microsoft.com/office/drawing/2014/main" id="{1E29B2EE-7162-4E58-9718-D6D7AAC10833}"/>
              </a:ext>
            </a:extLst>
          </p:cNvPr>
          <p:cNvPicPr>
            <a:picLocks noChangeAspect="1"/>
          </p:cNvPicPr>
          <p:nvPr/>
        </p:nvPicPr>
        <p:blipFill>
          <a:blip r:embed="rId3"/>
          <a:stretch>
            <a:fillRect/>
          </a:stretch>
        </p:blipFill>
        <p:spPr>
          <a:xfrm>
            <a:off x="1646237" y="2126395"/>
            <a:ext cx="9144000" cy="2343149"/>
          </a:xfrm>
          <a:prstGeom prst="rect">
            <a:avLst/>
          </a:prstGeom>
        </p:spPr>
      </p:pic>
      <p:sp>
        <p:nvSpPr>
          <p:cNvPr id="6" name="矩形 5">
            <a:extLst>
              <a:ext uri="{FF2B5EF4-FFF2-40B4-BE49-F238E27FC236}">
                <a16:creationId xmlns:a16="http://schemas.microsoft.com/office/drawing/2014/main" id="{0B942277-4053-4B89-8745-79BB9E6DB349}"/>
              </a:ext>
            </a:extLst>
          </p:cNvPr>
          <p:cNvSpPr/>
          <p:nvPr/>
        </p:nvSpPr>
        <p:spPr bwMode="auto">
          <a:xfrm>
            <a:off x="5151437" y="3192462"/>
            <a:ext cx="1066800" cy="12192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B5DEE241-5961-4949-B250-F74AECF23ABA}"/>
              </a:ext>
            </a:extLst>
          </p:cNvPr>
          <p:cNvSpPr/>
          <p:nvPr/>
        </p:nvSpPr>
        <p:spPr bwMode="auto">
          <a:xfrm>
            <a:off x="6610860" y="3192462"/>
            <a:ext cx="3950777" cy="1219200"/>
          </a:xfrm>
          <a:prstGeom prst="rect">
            <a:avLst/>
          </a:prstGeom>
          <a:noFill/>
          <a:ln w="57150">
            <a:solidFill>
              <a:srgbClr val="00BCF2"/>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标注: 弯曲线形 10">
            <a:extLst>
              <a:ext uri="{FF2B5EF4-FFF2-40B4-BE49-F238E27FC236}">
                <a16:creationId xmlns:a16="http://schemas.microsoft.com/office/drawing/2014/main" id="{DCD3118D-82CC-4EB3-A69C-A316C15E0F37}"/>
              </a:ext>
            </a:extLst>
          </p:cNvPr>
          <p:cNvSpPr/>
          <p:nvPr/>
        </p:nvSpPr>
        <p:spPr bwMode="auto">
          <a:xfrm>
            <a:off x="9418637" y="741592"/>
            <a:ext cx="2865436" cy="618266"/>
          </a:xfrm>
          <a:prstGeom prst="borderCallout2">
            <a:avLst>
              <a:gd name="adj1" fmla="val 111186"/>
              <a:gd name="adj2" fmla="val 77040"/>
              <a:gd name="adj3" fmla="val 166648"/>
              <a:gd name="adj4" fmla="val 77585"/>
              <a:gd name="adj5" fmla="val 491710"/>
              <a:gd name="adj6" fmla="val 4165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r>
              <a:rPr lang="zh-CN" altLang="en-US" b="1" dirty="0">
                <a:solidFill>
                  <a:schemeClr val="tx1"/>
                </a:solidFill>
              </a:rPr>
              <a:t>令牌合并的顺序改变</a:t>
            </a:r>
            <a:endParaRPr lang="en-US" altLang="zh-CN" b="1" dirty="0">
              <a:solidFill>
                <a:schemeClr val="tx1"/>
              </a:solidFill>
            </a:endParaRPr>
          </a:p>
        </p:txBody>
      </p:sp>
      <p:graphicFrame>
        <p:nvGraphicFramePr>
          <p:cNvPr id="12" name="图示 11">
            <a:extLst>
              <a:ext uri="{FF2B5EF4-FFF2-40B4-BE49-F238E27FC236}">
                <a16:creationId xmlns:a16="http://schemas.microsoft.com/office/drawing/2014/main" id="{A6480C6A-8AD7-4DDD-B8D3-3ACA0AA6845D}"/>
              </a:ext>
            </a:extLst>
          </p:cNvPr>
          <p:cNvGraphicFramePr/>
          <p:nvPr>
            <p:extLst>
              <p:ext uri="{D42A27DB-BD31-4B8C-83A1-F6EECF244321}">
                <p14:modId xmlns:p14="http://schemas.microsoft.com/office/powerpoint/2010/main" val="1869004615"/>
              </p:ext>
            </p:extLst>
          </p:nvPr>
        </p:nvGraphicFramePr>
        <p:xfrm>
          <a:off x="8741291" y="4627119"/>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16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12" grpId="0">
        <p:bldAsOne/>
      </p:bldGraphic>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三阶段并行的加速效果</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pic>
        <p:nvPicPr>
          <p:cNvPr id="11" name="图片 10">
            <a:extLst>
              <a:ext uri="{FF2B5EF4-FFF2-40B4-BE49-F238E27FC236}">
                <a16:creationId xmlns:a16="http://schemas.microsoft.com/office/drawing/2014/main" id="{9CB940E8-11E8-44AF-BE3C-5E50900C9624}"/>
              </a:ext>
            </a:extLst>
          </p:cNvPr>
          <p:cNvPicPr>
            <a:picLocks noChangeAspect="1"/>
          </p:cNvPicPr>
          <p:nvPr/>
        </p:nvPicPr>
        <p:blipFill>
          <a:blip r:embed="rId3"/>
          <a:stretch>
            <a:fillRect/>
          </a:stretch>
        </p:blipFill>
        <p:spPr>
          <a:xfrm>
            <a:off x="427037" y="1953969"/>
            <a:ext cx="8580970" cy="4200009"/>
          </a:xfrm>
          <a:prstGeom prst="rect">
            <a:avLst/>
          </a:prstGeom>
        </p:spPr>
      </p:pic>
      <p:sp>
        <p:nvSpPr>
          <p:cNvPr id="15" name="矩形 14">
            <a:extLst>
              <a:ext uri="{FF2B5EF4-FFF2-40B4-BE49-F238E27FC236}">
                <a16:creationId xmlns:a16="http://schemas.microsoft.com/office/drawing/2014/main" id="{FE57BEC3-73BE-4249-A745-6A35B6533B66}"/>
              </a:ext>
            </a:extLst>
          </p:cNvPr>
          <p:cNvSpPr/>
          <p:nvPr/>
        </p:nvSpPr>
        <p:spPr bwMode="auto">
          <a:xfrm>
            <a:off x="6846455" y="5554662"/>
            <a:ext cx="1925959" cy="3810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6" name="标注: 弯曲线形 15">
            <a:extLst>
              <a:ext uri="{FF2B5EF4-FFF2-40B4-BE49-F238E27FC236}">
                <a16:creationId xmlns:a16="http://schemas.microsoft.com/office/drawing/2014/main" id="{8F252223-2345-4A2F-8DCB-F21991D853FD}"/>
              </a:ext>
            </a:extLst>
          </p:cNvPr>
          <p:cNvSpPr/>
          <p:nvPr/>
        </p:nvSpPr>
        <p:spPr bwMode="auto">
          <a:xfrm>
            <a:off x="9190037" y="4564062"/>
            <a:ext cx="2438399" cy="609600"/>
          </a:xfrm>
          <a:prstGeom prst="borderCallout2">
            <a:avLst>
              <a:gd name="adj1" fmla="val 14449"/>
              <a:gd name="adj2" fmla="val -1342"/>
              <a:gd name="adj3" fmla="val 14449"/>
              <a:gd name="adj4" fmla="val -7769"/>
              <a:gd name="adj5" fmla="val 151639"/>
              <a:gd name="adj6" fmla="val -1223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Our new number</a:t>
            </a:r>
            <a:r>
              <a:rPr lang="en-US" altLang="zh-CN" b="1" baseline="30000" dirty="0">
                <a:solidFill>
                  <a:schemeClr val="tx1"/>
                </a:solidFill>
              </a:rPr>
              <a:t>1 </a:t>
            </a:r>
            <a:r>
              <a:rPr lang="en-US" altLang="zh-CN" b="1" dirty="0">
                <a:solidFill>
                  <a:schemeClr val="tx1"/>
                </a:solidFill>
              </a:rPr>
              <a:t>is over </a:t>
            </a:r>
            <a:r>
              <a:rPr lang="en-US" altLang="zh-CN" b="1" dirty="0">
                <a:solidFill>
                  <a:srgbClr val="0078D7"/>
                </a:solidFill>
              </a:rPr>
              <a:t>50X</a:t>
            </a:r>
            <a:endParaRPr lang="en-US" altLang="zh-CN" b="1" baseline="30000" dirty="0">
              <a:solidFill>
                <a:srgbClr val="0078D7"/>
              </a:solidFill>
            </a:endParaRPr>
          </a:p>
        </p:txBody>
      </p:sp>
      <p:sp>
        <p:nvSpPr>
          <p:cNvPr id="9" name="矩形 8">
            <a:extLst>
              <a:ext uri="{FF2B5EF4-FFF2-40B4-BE49-F238E27FC236}">
                <a16:creationId xmlns:a16="http://schemas.microsoft.com/office/drawing/2014/main" id="{C666E452-42C6-468B-8C62-9A35C0A5AF2C}"/>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10" name="直接连接符 9">
            <a:extLst>
              <a:ext uri="{FF2B5EF4-FFF2-40B4-BE49-F238E27FC236}">
                <a16:creationId xmlns:a16="http://schemas.microsoft.com/office/drawing/2014/main" id="{131449AE-D6DF-492B-B4F1-B142F67DD2EA}"/>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15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88468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加速</a:t>
            </a:r>
            <a:r>
              <a:rPr lang="en-US" altLang="zh-CN" dirty="0">
                <a:solidFill>
                  <a:schemeClr val="tx1"/>
                </a:solidFill>
              </a:rPr>
              <a:t>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节省费用</a:t>
            </a:r>
            <a:endParaRPr lang="en-US" altLang="zh-CN" dirty="0">
              <a:solidFill>
                <a:schemeClr val="tx1"/>
              </a:solidFill>
            </a:endParaRPr>
          </a:p>
          <a:p>
            <a:pPr marL="0" indent="0">
              <a:buNone/>
            </a:pPr>
            <a:r>
              <a:rPr lang="en-US" sz="3000"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graphicFrame>
        <p:nvGraphicFramePr>
          <p:cNvPr id="4" name="表格 3">
            <a:extLst>
              <a:ext uri="{FF2B5EF4-FFF2-40B4-BE49-F238E27FC236}">
                <a16:creationId xmlns:a16="http://schemas.microsoft.com/office/drawing/2014/main" id="{AE681584-F5AF-4DBD-80D6-FDB7666F62DB}"/>
              </a:ext>
            </a:extLst>
          </p:cNvPr>
          <p:cNvGraphicFramePr>
            <a:graphicFrameLocks noGrp="1"/>
          </p:cNvGraphicFramePr>
          <p:nvPr>
            <p:extLst/>
          </p:nvPr>
        </p:nvGraphicFramePr>
        <p:xfrm>
          <a:off x="1650205" y="2597878"/>
          <a:ext cx="9410701" cy="2019300"/>
        </p:xfrm>
        <a:graphic>
          <a:graphicData uri="http://schemas.openxmlformats.org/drawingml/2006/table">
            <a:tbl>
              <a:tblPr>
                <a:tableStyleId>{2A488322-F2BA-4B5B-9748-0D474271808F}</a:tableStyleId>
              </a:tblPr>
              <a:tblGrid>
                <a:gridCol w="1578977">
                  <a:extLst>
                    <a:ext uri="{9D8B030D-6E8A-4147-A177-3AD203B41FA5}">
                      <a16:colId xmlns:a16="http://schemas.microsoft.com/office/drawing/2014/main" val="1585237258"/>
                    </a:ext>
                  </a:extLst>
                </a:gridCol>
                <a:gridCol w="1768454">
                  <a:extLst>
                    <a:ext uri="{9D8B030D-6E8A-4147-A177-3AD203B41FA5}">
                      <a16:colId xmlns:a16="http://schemas.microsoft.com/office/drawing/2014/main" val="2914975917"/>
                    </a:ext>
                  </a:extLst>
                </a:gridCol>
                <a:gridCol w="1294761">
                  <a:extLst>
                    <a:ext uri="{9D8B030D-6E8A-4147-A177-3AD203B41FA5}">
                      <a16:colId xmlns:a16="http://schemas.microsoft.com/office/drawing/2014/main" val="81898364"/>
                    </a:ext>
                  </a:extLst>
                </a:gridCol>
                <a:gridCol w="1610556">
                  <a:extLst>
                    <a:ext uri="{9D8B030D-6E8A-4147-A177-3AD203B41FA5}">
                      <a16:colId xmlns:a16="http://schemas.microsoft.com/office/drawing/2014/main" val="1403991243"/>
                    </a:ext>
                  </a:extLst>
                </a:gridCol>
                <a:gridCol w="1610556">
                  <a:extLst>
                    <a:ext uri="{9D8B030D-6E8A-4147-A177-3AD203B41FA5}">
                      <a16:colId xmlns:a16="http://schemas.microsoft.com/office/drawing/2014/main" val="3713030927"/>
                    </a:ext>
                  </a:extLst>
                </a:gridCol>
                <a:gridCol w="1547397">
                  <a:extLst>
                    <a:ext uri="{9D8B030D-6E8A-4147-A177-3AD203B41FA5}">
                      <a16:colId xmlns:a16="http://schemas.microsoft.com/office/drawing/2014/main" val="711288805"/>
                    </a:ext>
                  </a:extLst>
                </a:gridCol>
              </a:tblGrid>
              <a:tr h="799766">
                <a:tc>
                  <a:txBody>
                    <a:bodyPr/>
                    <a:lstStyle/>
                    <a:p>
                      <a:pPr algn="ctr" fontAlgn="ctr"/>
                      <a:r>
                        <a:rPr lang="en-US" sz="2200" b="1" u="none" strike="noStrike" dirty="0">
                          <a:effectLst/>
                        </a:rPr>
                        <a:t>Device</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Model</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Threads</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Price</a:t>
                      </a:r>
                      <a:r>
                        <a:rPr lang="en-US" sz="2200" b="1" u="none" strike="noStrike" baseline="30000" dirty="0">
                          <a:effectLst/>
                        </a:rPr>
                        <a:t>1</a:t>
                      </a:r>
                      <a:r>
                        <a:rPr lang="en-US" sz="2200" b="1" u="none" strike="noStrike" dirty="0">
                          <a:effectLst/>
                        </a:rPr>
                        <a:t> </a:t>
                      </a:r>
                    </a:p>
                    <a:p>
                      <a:pPr algn="ctr" fontAlgn="ctr"/>
                      <a:r>
                        <a:rPr lang="en-US" sz="2200" b="1" u="none" strike="noStrike" dirty="0">
                          <a:effectLst/>
                        </a:rPr>
                        <a:t>($/hour)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32742" rtl="0" eaLnBrk="1" fontAlgn="ctr" latinLnBrk="0" hangingPunct="1"/>
                      <a:r>
                        <a:rPr lang="en-US" sz="2200" b="1" u="none" strike="noStrike" kern="1200" dirty="0">
                          <a:solidFill>
                            <a:schemeClr val="dk1"/>
                          </a:solidFill>
                          <a:effectLst/>
                          <a:latin typeface="+mn-lt"/>
                          <a:ea typeface="+mn-ea"/>
                          <a:cs typeface="+mn-cs"/>
                        </a:rPr>
                        <a:t>RTF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Decoding (hour/$)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709065"/>
                  </a:ext>
                </a:extLst>
              </a:tr>
              <a:tr h="799766">
                <a:tc>
                  <a:txBody>
                    <a:bodyPr/>
                    <a:lstStyle/>
                    <a:p>
                      <a:pPr algn="ctr" fontAlgn="ctr"/>
                      <a:r>
                        <a:rPr lang="en-US" sz="2200" u="none" strike="noStrike" dirty="0">
                          <a:effectLst/>
                        </a:rPr>
                        <a:t>CPU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2200" u="none" strike="noStrike" dirty="0">
                          <a:effectLst/>
                        </a:rPr>
                        <a:t>E5-2686 v4</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8 (1 socket)</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0.4</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16.7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6600292"/>
                  </a:ext>
                </a:extLst>
              </a:tr>
              <a:tr h="419768">
                <a:tc>
                  <a:txBody>
                    <a:bodyPr/>
                    <a:lstStyle/>
                    <a:p>
                      <a:pPr algn="ctr" fontAlgn="ctr"/>
                      <a:r>
                        <a:rPr lang="en-US" sz="2200" u="none" strike="noStrike" dirty="0">
                          <a:effectLst/>
                        </a:rPr>
                        <a:t>GPU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2200" u="none" strike="noStrike" dirty="0">
                          <a:effectLst/>
                        </a:rPr>
                        <a:t>V100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u="none" strike="noStrike" dirty="0">
                          <a:effectLst/>
                        </a:rPr>
                        <a:t>163840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b="0" i="0" u="none" strike="noStrike" dirty="0">
                          <a:solidFill>
                            <a:srgbClr val="000000"/>
                          </a:solidFill>
                          <a:effectLst/>
                          <a:latin typeface="等线" panose="02010600030101010101" pitchFamily="2" charset="-122"/>
                          <a:ea typeface="等线" panose="02010600030101010101" pitchFamily="2" charset="-122"/>
                        </a:rPr>
                        <a:t>3.0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200" u="none" strike="noStrike" dirty="0">
                          <a:effectLst/>
                        </a:rPr>
                        <a:t>66.7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063727"/>
                  </a:ext>
                </a:extLst>
              </a:tr>
            </a:tbl>
          </a:graphicData>
        </a:graphic>
      </p:graphicFrame>
      <p:sp>
        <p:nvSpPr>
          <p:cNvPr id="12" name="标注: 弯曲线形 11">
            <a:extLst>
              <a:ext uri="{FF2B5EF4-FFF2-40B4-BE49-F238E27FC236}">
                <a16:creationId xmlns:a16="http://schemas.microsoft.com/office/drawing/2014/main" id="{18913884-F3CD-4EC1-B122-494C81B5C228}"/>
              </a:ext>
            </a:extLst>
          </p:cNvPr>
          <p:cNvSpPr/>
          <p:nvPr/>
        </p:nvSpPr>
        <p:spPr bwMode="auto">
          <a:xfrm>
            <a:off x="9190038" y="5206265"/>
            <a:ext cx="2473244" cy="609600"/>
          </a:xfrm>
          <a:prstGeom prst="borderCallout2">
            <a:avLst>
              <a:gd name="adj1" fmla="val 14449"/>
              <a:gd name="adj2" fmla="val -1342"/>
              <a:gd name="adj3" fmla="val 14449"/>
              <a:gd name="adj4" fmla="val -7769"/>
              <a:gd name="adj5" fmla="val -85458"/>
              <a:gd name="adj6" fmla="val 232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Save </a:t>
            </a:r>
            <a:r>
              <a:rPr lang="en-US" altLang="zh-CN" b="1" dirty="0">
                <a:solidFill>
                  <a:srgbClr val="0078D7"/>
                </a:solidFill>
              </a:rPr>
              <a:t>4X </a:t>
            </a:r>
            <a:r>
              <a:rPr lang="en-US" altLang="zh-CN" b="1" dirty="0">
                <a:solidFill>
                  <a:schemeClr val="tx1"/>
                </a:solidFill>
              </a:rPr>
              <a:t>budget</a:t>
            </a:r>
          </a:p>
        </p:txBody>
      </p:sp>
      <p:sp>
        <p:nvSpPr>
          <p:cNvPr id="13" name="矩形 12">
            <a:extLst>
              <a:ext uri="{FF2B5EF4-FFF2-40B4-BE49-F238E27FC236}">
                <a16:creationId xmlns:a16="http://schemas.microsoft.com/office/drawing/2014/main" id="{A1473881-C560-40AD-A8BB-F7FBB9B2087A}"/>
              </a:ext>
            </a:extLst>
          </p:cNvPr>
          <p:cNvSpPr/>
          <p:nvPr/>
        </p:nvSpPr>
        <p:spPr bwMode="auto">
          <a:xfrm>
            <a:off x="9674856" y="4198078"/>
            <a:ext cx="1420181" cy="404522"/>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7" name="矩形 16">
            <a:extLst>
              <a:ext uri="{FF2B5EF4-FFF2-40B4-BE49-F238E27FC236}">
                <a16:creationId xmlns:a16="http://schemas.microsoft.com/office/drawing/2014/main" id="{4A44852C-1B38-42D7-8DA2-5DC3831459D5}"/>
              </a:ext>
            </a:extLst>
          </p:cNvPr>
          <p:cNvSpPr/>
          <p:nvPr/>
        </p:nvSpPr>
        <p:spPr>
          <a:xfrm>
            <a:off x="5989637" y="6232525"/>
            <a:ext cx="6172202" cy="784830"/>
          </a:xfrm>
          <a:prstGeom prst="rect">
            <a:avLst/>
          </a:prstGeom>
        </p:spPr>
        <p:txBody>
          <a:bodyPr wrap="square">
            <a:spAutoFit/>
          </a:bodyPr>
          <a:lstStyle/>
          <a:p>
            <a:pPr marL="584200" lvl="1" indent="-342900">
              <a:buAutoNum type="arabicPeriod"/>
            </a:pPr>
            <a:r>
              <a:rPr lang="en-US" altLang="zh-CN" sz="1500" dirty="0">
                <a:solidFill>
                  <a:srgbClr val="505050"/>
                </a:solidFill>
                <a:latin typeface="Segoe UI Light"/>
              </a:rPr>
              <a:t>From Amazon AWS, 2018/04/23 </a:t>
            </a:r>
            <a:r>
              <a:rPr lang="en-US" altLang="zh-CN" sz="1500" dirty="0">
                <a:solidFill>
                  <a:srgbClr val="505050"/>
                </a:solidFill>
                <a:latin typeface="Segoe UI Light"/>
                <a:hlinkClick r:id="rId3"/>
              </a:rPr>
              <a:t>https://aws.amazon.com/ec2/</a:t>
            </a:r>
            <a:r>
              <a:rPr lang="en-US" altLang="zh-CN" sz="1500" dirty="0">
                <a:solidFill>
                  <a:srgbClr val="505050"/>
                </a:solidFill>
                <a:latin typeface="Segoe UI Light"/>
              </a:rPr>
              <a:t> ;</a:t>
            </a:r>
            <a:r>
              <a:rPr lang="zh-CN" altLang="en-US" sz="1500" dirty="0">
                <a:solidFill>
                  <a:srgbClr val="505050"/>
                </a:solidFill>
                <a:latin typeface="Segoe UI Light"/>
              </a:rPr>
              <a:t> </a:t>
            </a:r>
            <a:r>
              <a:rPr lang="en-US" altLang="zh-CN" sz="1500" dirty="0">
                <a:solidFill>
                  <a:srgbClr val="505050"/>
                </a:solidFill>
                <a:latin typeface="Segoe UI Light"/>
              </a:rPr>
              <a:t>m4.2xlarge </a:t>
            </a:r>
            <a:r>
              <a:rPr lang="en-US" altLang="zh-CN" sz="1500" dirty="0" err="1">
                <a:solidFill>
                  <a:srgbClr val="505050"/>
                </a:solidFill>
                <a:latin typeface="Segoe UI Light"/>
              </a:rPr>
              <a:t>v.s</a:t>
            </a:r>
            <a:r>
              <a:rPr lang="en-US" altLang="zh-CN" sz="1500" dirty="0">
                <a:solidFill>
                  <a:srgbClr val="505050"/>
                </a:solidFill>
                <a:latin typeface="Segoe UI Light"/>
              </a:rPr>
              <a:t>. p3.2xlarge</a:t>
            </a:r>
          </a:p>
          <a:p>
            <a:pPr marL="584200" lvl="1" indent="-342900">
              <a:buAutoNum type="arabicPeriod"/>
            </a:pPr>
            <a:endParaRPr lang="en-US" altLang="zh-CN" sz="1500" dirty="0">
              <a:solidFill>
                <a:srgbClr val="505050"/>
              </a:solidFill>
              <a:latin typeface="Segoe UI Light"/>
            </a:endParaRPr>
          </a:p>
        </p:txBody>
      </p:sp>
      <p:cxnSp>
        <p:nvCxnSpPr>
          <p:cNvPr id="18" name="直接连接符 17">
            <a:extLst>
              <a:ext uri="{FF2B5EF4-FFF2-40B4-BE49-F238E27FC236}">
                <a16:creationId xmlns:a16="http://schemas.microsoft.com/office/drawing/2014/main" id="{4B7B18CF-3AED-41C0-AED9-18A6F53651C6}"/>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D0E00E5-403D-455B-BDCD-337E695054B9}"/>
              </a:ext>
            </a:extLst>
          </p:cNvPr>
          <p:cNvSpPr txBox="1"/>
          <p:nvPr/>
        </p:nvSpPr>
        <p:spPr>
          <a:xfrm>
            <a:off x="7788274" y="1573998"/>
            <a:ext cx="4068763"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t>Decoding =  1 / RTF / Price</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65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32037"/>
          </a:xfrm>
        </p:spPr>
        <p:txBody>
          <a:bodyPr/>
          <a:lstStyle/>
          <a:p>
            <a:r>
              <a:rPr lang="zh-CN" altLang="en-US" dirty="0">
                <a:solidFill>
                  <a:schemeClr val="tx1"/>
                </a:solidFill>
              </a:rPr>
              <a:t>基本公式</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核心问题</a:t>
            </a:r>
            <a:endParaRPr lang="en-US" altLang="zh-CN" dirty="0">
              <a:solidFill>
                <a:schemeClr val="tx1"/>
              </a:solidFill>
            </a:endParaRPr>
          </a:p>
          <a:p>
            <a:pPr lvl="1"/>
            <a:r>
              <a:rPr lang="zh-CN" altLang="en-US" sz="3000" dirty="0">
                <a:solidFill>
                  <a:schemeClr val="tx1"/>
                </a:solidFill>
              </a:rPr>
              <a:t>建模</a:t>
            </a:r>
            <a:endParaRPr lang="en-US" altLang="zh-CN" sz="3000" dirty="0">
              <a:solidFill>
                <a:schemeClr val="tx1"/>
              </a:solidFill>
            </a:endParaRPr>
          </a:p>
          <a:p>
            <a:pPr lvl="2"/>
            <a:r>
              <a:rPr lang="zh-CN" altLang="en-US" sz="3000" dirty="0">
                <a:solidFill>
                  <a:schemeClr val="tx1"/>
                </a:solidFill>
              </a:rPr>
              <a:t>分类器：语音信号非线性</a:t>
            </a:r>
            <a:endParaRPr lang="en-US" altLang="zh-CN" sz="3000" dirty="0">
              <a:solidFill>
                <a:schemeClr val="tx1"/>
              </a:solidFill>
            </a:endParaRPr>
          </a:p>
          <a:p>
            <a:pPr lvl="2"/>
            <a:r>
              <a:rPr lang="zh-CN" altLang="en-US" sz="3000" dirty="0">
                <a:solidFill>
                  <a:schemeClr val="tx1"/>
                </a:solidFill>
              </a:rPr>
              <a:t>序列建模：语音变长</a:t>
            </a:r>
            <a:endParaRPr lang="en-US" altLang="zh-CN" sz="3000" dirty="0">
              <a:solidFill>
                <a:schemeClr val="tx1"/>
              </a:solidFill>
            </a:endParaRPr>
          </a:p>
          <a:p>
            <a:pPr lvl="2"/>
            <a:endParaRPr lang="en-US" altLang="zh-CN" sz="3000" dirty="0">
              <a:solidFill>
                <a:schemeClr val="tx1"/>
              </a:solidFill>
            </a:endParaRPr>
          </a:p>
          <a:p>
            <a:pPr lvl="1"/>
            <a:r>
              <a:rPr lang="zh-CN" altLang="en-US" sz="3000" dirty="0">
                <a:solidFill>
                  <a:schemeClr val="tx1"/>
                </a:solidFill>
              </a:rPr>
              <a:t>搜索解码：实际达到的速度和精度</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基于统计的语音识别框架</a:t>
            </a:r>
            <a:endParaRPr lang="en-US" dirty="0">
              <a:solidFill>
                <a:srgbClr val="0078D7"/>
              </a:solidFill>
            </a:endParaRPr>
          </a:p>
        </p:txBody>
      </p:sp>
      <p:pic>
        <p:nvPicPr>
          <p:cNvPr id="5" name="图片 4">
            <a:extLst>
              <a:ext uri="{FF2B5EF4-FFF2-40B4-BE49-F238E27FC236}">
                <a16:creationId xmlns:a16="http://schemas.microsoft.com/office/drawing/2014/main" id="{5E2CA463-8BF2-451E-B64E-D67BA8A6B34B}"/>
              </a:ext>
            </a:extLst>
          </p:cNvPr>
          <p:cNvPicPr>
            <a:picLocks noChangeAspect="1"/>
          </p:cNvPicPr>
          <p:nvPr/>
        </p:nvPicPr>
        <p:blipFill>
          <a:blip r:embed="rId3"/>
          <a:stretch>
            <a:fillRect/>
          </a:stretch>
        </p:blipFill>
        <p:spPr>
          <a:xfrm>
            <a:off x="5151437" y="1212849"/>
            <a:ext cx="6019800" cy="2519109"/>
          </a:xfrm>
          <a:prstGeom prst="rect">
            <a:avLst/>
          </a:prstGeom>
        </p:spPr>
      </p:pic>
      <p:sp>
        <p:nvSpPr>
          <p:cNvPr id="7" name="爆炸形: 14 pt  6">
            <a:extLst>
              <a:ext uri="{FF2B5EF4-FFF2-40B4-BE49-F238E27FC236}">
                <a16:creationId xmlns:a16="http://schemas.microsoft.com/office/drawing/2014/main" id="{6F42D995-F985-4734-992B-0A3638D98AC6}"/>
              </a:ext>
            </a:extLst>
          </p:cNvPr>
          <p:cNvSpPr/>
          <p:nvPr/>
        </p:nvSpPr>
        <p:spPr bwMode="auto">
          <a:xfrm>
            <a:off x="5608637" y="34972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D6E1BEB0-9018-4708-8217-7F699FE514AA}"/>
              </a:ext>
            </a:extLst>
          </p:cNvPr>
          <p:cNvSpPr/>
          <p:nvPr/>
        </p:nvSpPr>
        <p:spPr bwMode="auto">
          <a:xfrm>
            <a:off x="1112837" y="4259263"/>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14">
            <a:extLst>
              <a:ext uri="{FF2B5EF4-FFF2-40B4-BE49-F238E27FC236}">
                <a16:creationId xmlns:a16="http://schemas.microsoft.com/office/drawing/2014/main" id="{A9400647-21F8-4469-B143-761AF6F19B9A}"/>
              </a:ext>
            </a:extLst>
          </p:cNvPr>
          <p:cNvSpPr/>
          <p:nvPr/>
        </p:nvSpPr>
        <p:spPr bwMode="auto">
          <a:xfrm>
            <a:off x="960437" y="5290598"/>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6443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26150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dirty="0">
                <a:solidFill>
                  <a:schemeClr val="tx1"/>
                </a:solidFill>
              </a:rPr>
              <a:t>兼容性</a:t>
            </a:r>
            <a:endParaRPr lang="en-US" dirty="0">
              <a:solidFill>
                <a:schemeClr val="tx1"/>
              </a:solidFill>
            </a:endParaRPr>
          </a:p>
          <a:p>
            <a:pPr lvl="1">
              <a:lnSpc>
                <a:spcPct val="150000"/>
              </a:lnSpc>
            </a:pPr>
            <a:r>
              <a:rPr lang="en-US" b="1" dirty="0">
                <a:solidFill>
                  <a:schemeClr val="tx1"/>
                </a:solidFill>
              </a:rPr>
              <a:t>GPU arch.</a:t>
            </a:r>
          </a:p>
          <a:p>
            <a:pPr lvl="1">
              <a:lnSpc>
                <a:spcPct val="150000"/>
              </a:lnSpc>
            </a:pPr>
            <a:r>
              <a:rPr lang="en-US" b="1" dirty="0">
                <a:solidFill>
                  <a:schemeClr val="tx1"/>
                </a:solidFill>
              </a:rPr>
              <a:t>WFST size</a:t>
            </a:r>
          </a:p>
          <a:p>
            <a:pPr lvl="1">
              <a:lnSpc>
                <a:spcPct val="150000"/>
              </a:lnSpc>
            </a:pPr>
            <a:r>
              <a:rPr lang="en-US" b="1" dirty="0">
                <a:solidFill>
                  <a:schemeClr val="tx1"/>
                </a:solidFill>
              </a:rPr>
              <a:t>Acoustic model </a:t>
            </a:r>
          </a:p>
        </p:txBody>
      </p:sp>
      <p:pic>
        <p:nvPicPr>
          <p:cNvPr id="6" name="图片 5" descr="图片包含 文字, 地图&#10;&#10;已生成极高可信度的说明">
            <a:extLst>
              <a:ext uri="{FF2B5EF4-FFF2-40B4-BE49-F238E27FC236}">
                <a16:creationId xmlns:a16="http://schemas.microsoft.com/office/drawing/2014/main" id="{BFD8E784-BEB6-4940-BAD1-8B5F4CE3B436}"/>
              </a:ext>
            </a:extLst>
          </p:cNvPr>
          <p:cNvPicPr>
            <a:picLocks noChangeAspect="1"/>
          </p:cNvPicPr>
          <p:nvPr/>
        </p:nvPicPr>
        <p:blipFill>
          <a:blip r:embed="rId2"/>
          <a:stretch>
            <a:fillRect/>
          </a:stretch>
        </p:blipFill>
        <p:spPr>
          <a:xfrm>
            <a:off x="3221473" y="2201862"/>
            <a:ext cx="9215002" cy="4451963"/>
          </a:xfrm>
          <a:prstGeom prst="rect">
            <a:avLst/>
          </a:prstGeom>
        </p:spPr>
      </p:pic>
    </p:spTree>
    <p:extLst>
      <p:ext uri="{BB962C8B-B14F-4D97-AF65-F5344CB8AC3E}">
        <p14:creationId xmlns:p14="http://schemas.microsoft.com/office/powerpoint/2010/main" val="187756339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7089426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5638799" cy="2960811"/>
          </a:xfrm>
        </p:spPr>
        <p:txBody>
          <a:bodyPr/>
          <a:lstStyle/>
          <a:p>
            <a:r>
              <a:rPr lang="en-US" altLang="zh-CN" dirty="0">
                <a:solidFill>
                  <a:srgbClr val="000000"/>
                </a:solidFill>
                <a:sym typeface="Wingdings" panose="05000000000000000000" pitchFamily="2" charset="2"/>
              </a:rPr>
              <a:t>DNN-HMM</a:t>
            </a:r>
          </a:p>
          <a:p>
            <a:pPr lvl="1"/>
            <a:r>
              <a:rPr lang="en-US" altLang="zh-CN" dirty="0">
                <a:solidFill>
                  <a:srgbClr val="000000"/>
                </a:solidFill>
                <a:sym typeface="Wingdings" panose="05000000000000000000" pitchFamily="2" charset="2"/>
              </a:rPr>
              <a:t>Deep learning: observation probability modeling</a:t>
            </a:r>
          </a:p>
          <a:p>
            <a:pPr lvl="1"/>
            <a:r>
              <a:rPr lang="en-US" altLang="zh-CN" dirty="0">
                <a:solidFill>
                  <a:srgbClr val="000000"/>
                </a:solidFill>
                <a:sym typeface="Wingdings" panose="05000000000000000000" pitchFamily="2" charset="2"/>
              </a:rPr>
              <a:t>HMM: temporal correlation modeling</a:t>
            </a:r>
          </a:p>
          <a:p>
            <a:pPr lvl="1"/>
            <a:endParaRPr lang="en-US" altLang="zh-CN"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基于深度学习的语音识别</a:t>
            </a:r>
            <a:endParaRPr lang="en-US" dirty="0"/>
          </a:p>
        </p:txBody>
      </p:sp>
      <p:pic>
        <p:nvPicPr>
          <p:cNvPr id="14" name="图片 13">
            <a:extLst>
              <a:ext uri="{FF2B5EF4-FFF2-40B4-BE49-F238E27FC236}">
                <a16:creationId xmlns:a16="http://schemas.microsoft.com/office/drawing/2014/main" id="{D5270B7A-C020-4A96-9CEF-3A6D76F9FB82}"/>
              </a:ext>
            </a:extLst>
          </p:cNvPr>
          <p:cNvPicPr>
            <a:picLocks noChangeAspect="1"/>
          </p:cNvPicPr>
          <p:nvPr/>
        </p:nvPicPr>
        <p:blipFill>
          <a:blip r:embed="rId3"/>
          <a:stretch>
            <a:fillRect/>
          </a:stretch>
        </p:blipFill>
        <p:spPr>
          <a:xfrm>
            <a:off x="7437437" y="3080143"/>
            <a:ext cx="3200400" cy="3838603"/>
          </a:xfrm>
          <a:prstGeom prst="rect">
            <a:avLst/>
          </a:prstGeom>
        </p:spPr>
      </p:pic>
      <p:pic>
        <p:nvPicPr>
          <p:cNvPr id="17" name="图片 16">
            <a:extLst>
              <a:ext uri="{FF2B5EF4-FFF2-40B4-BE49-F238E27FC236}">
                <a16:creationId xmlns:a16="http://schemas.microsoft.com/office/drawing/2014/main" id="{B77FFE9F-3F7F-42C8-9864-BC2D43A50F7A}"/>
              </a:ext>
            </a:extLst>
          </p:cNvPr>
          <p:cNvPicPr>
            <a:picLocks noChangeAspect="1"/>
          </p:cNvPicPr>
          <p:nvPr/>
        </p:nvPicPr>
        <p:blipFill>
          <a:blip r:embed="rId4"/>
          <a:stretch>
            <a:fillRect/>
          </a:stretch>
        </p:blipFill>
        <p:spPr>
          <a:xfrm>
            <a:off x="1570037" y="4155966"/>
            <a:ext cx="4495800" cy="2574676"/>
          </a:xfrm>
          <a:prstGeom prst="rect">
            <a:avLst/>
          </a:prstGeom>
        </p:spPr>
      </p:pic>
      <p:sp>
        <p:nvSpPr>
          <p:cNvPr id="18" name="左大括号 17">
            <a:extLst>
              <a:ext uri="{FF2B5EF4-FFF2-40B4-BE49-F238E27FC236}">
                <a16:creationId xmlns:a16="http://schemas.microsoft.com/office/drawing/2014/main" id="{F1432B30-15BF-4ADE-A3BC-CF4D9CE34ADD}"/>
              </a:ext>
            </a:extLst>
          </p:cNvPr>
          <p:cNvSpPr/>
          <p:nvPr/>
        </p:nvSpPr>
        <p:spPr>
          <a:xfrm>
            <a:off x="6523038" y="3497262"/>
            <a:ext cx="622807" cy="3048000"/>
          </a:xfrm>
          <a:prstGeom prst="leftBrace">
            <a:avLst>
              <a:gd name="adj1" fmla="val 8333"/>
              <a:gd name="adj2" fmla="val 29756"/>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6677494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198" cy="2769989"/>
          </a:xfrm>
        </p:spPr>
        <p:txBody>
          <a:bodyPr/>
          <a:lstStyle/>
          <a:p>
            <a:r>
              <a:rPr lang="zh-CN" altLang="en-US" dirty="0">
                <a:solidFill>
                  <a:srgbClr val="000000"/>
                </a:solidFill>
                <a:sym typeface="Wingdings" panose="05000000000000000000" pitchFamily="2" charset="2"/>
              </a:rPr>
              <a:t>从</a:t>
            </a:r>
            <a:r>
              <a:rPr lang="en-US" altLang="zh-CN" dirty="0">
                <a:solidFill>
                  <a:srgbClr val="000000"/>
                </a:solidFill>
                <a:sym typeface="Wingdings" panose="05000000000000000000" pitchFamily="2" charset="2"/>
              </a:rPr>
              <a:t> HMM </a:t>
            </a:r>
            <a:r>
              <a:rPr lang="zh-CN" altLang="en-US" dirty="0">
                <a:solidFill>
                  <a:srgbClr val="000000"/>
                </a:solidFill>
                <a:sym typeface="Wingdings" panose="05000000000000000000" pitchFamily="2" charset="2"/>
              </a:rPr>
              <a:t>到</a:t>
            </a:r>
            <a:r>
              <a:rPr lang="en-US" altLang="zh-CN" dirty="0">
                <a:solidFill>
                  <a:srgbClr val="000000"/>
                </a:solidFill>
                <a:sym typeface="Wingdings" panose="05000000000000000000" pitchFamily="2" charset="2"/>
              </a:rPr>
              <a:t> CTC: </a:t>
            </a:r>
            <a:r>
              <a:rPr lang="zh-CN" altLang="en-US" dirty="0">
                <a:solidFill>
                  <a:srgbClr val="000000"/>
                </a:solidFill>
                <a:sym typeface="Wingdings" panose="05000000000000000000" pitchFamily="2" charset="2"/>
              </a:rPr>
              <a:t>更好的序列建模能力</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CTC </a:t>
            </a:r>
            <a:r>
              <a:rPr lang="zh-CN" altLang="en-US" dirty="0">
                <a:solidFill>
                  <a:srgbClr val="000000"/>
                </a:solidFill>
                <a:sym typeface="Wingdings" panose="05000000000000000000" pitchFamily="2" charset="2"/>
              </a:rPr>
              <a:t>模型</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包含混淆性建模 </a:t>
            </a:r>
            <a:r>
              <a:rPr lang="en-US" altLang="zh-CN" dirty="0">
                <a:solidFill>
                  <a:srgbClr val="000000"/>
                </a:solidFill>
                <a:sym typeface="Wingdings" panose="05000000000000000000" pitchFamily="2" charset="2"/>
              </a:rPr>
              <a:t>(</a:t>
            </a:r>
            <a:r>
              <a:rPr lang="en-US" altLang="zh-CN" b="1" dirty="0">
                <a:solidFill>
                  <a:srgbClr val="00BCF2"/>
                </a:solidFill>
                <a:sym typeface="Wingdings" panose="05000000000000000000" pitchFamily="2" charset="2"/>
              </a:rPr>
              <a:t>blank</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的状态序列</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连接时序分类模型（</a:t>
            </a:r>
            <a:r>
              <a:rPr lang="en-US" altLang="zh-CN" dirty="0">
                <a:solidFill>
                  <a:srgbClr val="0078D7"/>
                </a:solidFill>
              </a:rPr>
              <a:t>CTC</a:t>
            </a:r>
            <a:r>
              <a:rPr lang="zh-CN" altLang="en-US" dirty="0">
                <a:solidFill>
                  <a:srgbClr val="0078D7"/>
                </a:solidFill>
              </a:rPr>
              <a:t>）</a:t>
            </a:r>
            <a:endParaRPr lang="en-US" dirty="0"/>
          </a:p>
        </p:txBody>
      </p:sp>
      <p:pic>
        <p:nvPicPr>
          <p:cNvPr id="14" name="Picture 2">
            <a:extLst>
              <a:ext uri="{FF2B5EF4-FFF2-40B4-BE49-F238E27FC236}">
                <a16:creationId xmlns:a16="http://schemas.microsoft.com/office/drawing/2014/main" id="{77667400-F31E-4A51-827D-D8A2B5AD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825196"/>
            <a:ext cx="4162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a:extLst>
              <a:ext uri="{FF2B5EF4-FFF2-40B4-BE49-F238E27FC236}">
                <a16:creationId xmlns:a16="http://schemas.microsoft.com/office/drawing/2014/main" id="{83A01878-A460-4748-AE0B-78ABBA4C74B4}"/>
              </a:ext>
            </a:extLst>
          </p:cNvPr>
          <p:cNvCxnSpPr>
            <a:cxnSpLocks/>
          </p:cNvCxnSpPr>
          <p:nvPr/>
        </p:nvCxnSpPr>
        <p:spPr>
          <a:xfrm>
            <a:off x="5448622" y="2458608"/>
            <a:ext cx="100811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BE3E6B1-C924-49BD-87C6-E72CF59BD3B8}"/>
              </a:ext>
            </a:extLst>
          </p:cNvPr>
          <p:cNvPicPr>
            <a:picLocks noChangeAspect="1"/>
          </p:cNvPicPr>
          <p:nvPr/>
        </p:nvPicPr>
        <p:blipFill>
          <a:blip r:embed="rId4"/>
          <a:stretch>
            <a:fillRect/>
          </a:stretch>
        </p:blipFill>
        <p:spPr>
          <a:xfrm>
            <a:off x="6503062" y="1825196"/>
            <a:ext cx="4058128" cy="1214103"/>
          </a:xfrm>
          <a:prstGeom prst="rect">
            <a:avLst/>
          </a:prstGeom>
        </p:spPr>
      </p:pic>
      <p:sp>
        <p:nvSpPr>
          <p:cNvPr id="21" name="矩形 20">
            <a:extLst>
              <a:ext uri="{FF2B5EF4-FFF2-40B4-BE49-F238E27FC236}">
                <a16:creationId xmlns:a16="http://schemas.microsoft.com/office/drawing/2014/main" id="{3A8C5FDE-D615-4208-BB9E-1B6FE0AFEC1A}"/>
              </a:ext>
            </a:extLst>
          </p:cNvPr>
          <p:cNvSpPr/>
          <p:nvPr/>
        </p:nvSpPr>
        <p:spPr>
          <a:xfrm>
            <a:off x="1341437" y="4259262"/>
            <a:ext cx="1981200"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Verdana"/>
                <a:ea typeface="宋体"/>
                <a:cs typeface="+mn-cs"/>
              </a:rPr>
              <a:t>Per-phoneme:</a:t>
            </a:r>
          </a:p>
        </p:txBody>
      </p:sp>
      <p:pic>
        <p:nvPicPr>
          <p:cNvPr id="22" name="图片 21">
            <a:extLst>
              <a:ext uri="{FF2B5EF4-FFF2-40B4-BE49-F238E27FC236}">
                <a16:creationId xmlns:a16="http://schemas.microsoft.com/office/drawing/2014/main" id="{CA3729FE-CFFE-4D03-B660-0F599F0D2487}"/>
              </a:ext>
            </a:extLst>
          </p:cNvPr>
          <p:cNvPicPr>
            <a:picLocks noChangeAspect="1"/>
          </p:cNvPicPr>
          <p:nvPr/>
        </p:nvPicPr>
        <p:blipFill>
          <a:blip r:embed="rId5"/>
          <a:stretch>
            <a:fillRect/>
          </a:stretch>
        </p:blipFill>
        <p:spPr>
          <a:xfrm>
            <a:off x="2793983" y="4954307"/>
            <a:ext cx="8100392" cy="1507093"/>
          </a:xfrm>
          <a:prstGeom prst="rect">
            <a:avLst/>
          </a:prstGeom>
        </p:spPr>
      </p:pic>
    </p:spTree>
    <p:extLst>
      <p:ext uri="{BB962C8B-B14F-4D97-AF65-F5344CB8AC3E}">
        <p14:creationId xmlns:p14="http://schemas.microsoft.com/office/powerpoint/2010/main" val="372164092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353F23-C277-47F5-8809-2750CABD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1629744"/>
            <a:ext cx="9982200" cy="3543918"/>
          </a:xfrm>
          <a:prstGeom prst="rect">
            <a:avLst/>
          </a:prstGeom>
        </p:spPr>
      </p:pic>
      <p:sp>
        <p:nvSpPr>
          <p:cNvPr id="13" name="矩形 12">
            <a:extLst>
              <a:ext uri="{FF2B5EF4-FFF2-40B4-BE49-F238E27FC236}">
                <a16:creationId xmlns:a16="http://schemas.microsoft.com/office/drawing/2014/main" id="{A5BFDFE3-715A-484F-8351-10B5A08DD878}"/>
              </a:ext>
            </a:extLst>
          </p:cNvPr>
          <p:cNvSpPr/>
          <p:nvPr/>
        </p:nvSpPr>
        <p:spPr>
          <a:xfrm>
            <a:off x="3627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3" name="矩形 22">
            <a:extLst>
              <a:ext uri="{FF2B5EF4-FFF2-40B4-BE49-F238E27FC236}">
                <a16:creationId xmlns:a16="http://schemas.microsoft.com/office/drawing/2014/main" id="{2BD3B800-496C-441D-A3E8-6D2542CF9935}"/>
              </a:ext>
            </a:extLst>
          </p:cNvPr>
          <p:cNvSpPr/>
          <p:nvPr/>
        </p:nvSpPr>
        <p:spPr>
          <a:xfrm>
            <a:off x="7658986" y="3751904"/>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4" name="矩形 23">
            <a:extLst>
              <a:ext uri="{FF2B5EF4-FFF2-40B4-BE49-F238E27FC236}">
                <a16:creationId xmlns:a16="http://schemas.microsoft.com/office/drawing/2014/main" id="{085A00AB-1777-4AF2-9E19-917FCCCA6B46}"/>
              </a:ext>
            </a:extLst>
          </p:cNvPr>
          <p:cNvSpPr/>
          <p:nvPr/>
        </p:nvSpPr>
        <p:spPr>
          <a:xfrm>
            <a:off x="9723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158398"/>
            <a:ext cx="11887200" cy="3447098"/>
          </a:xfrm>
        </p:spPr>
        <p:txBody>
          <a:bodyPr/>
          <a:lstStyle/>
          <a:p>
            <a:r>
              <a:rPr lang="zh-CN" altLang="en-US" b="1" dirty="0">
                <a:solidFill>
                  <a:srgbClr val="00BCF2"/>
                </a:solidFill>
                <a:sym typeface="Wingdings" panose="05000000000000000000" pitchFamily="2" charset="2"/>
              </a:rPr>
              <a:t>尖峰</a:t>
            </a:r>
            <a:r>
              <a:rPr lang="zh-CN" altLang="en-US" dirty="0">
                <a:solidFill>
                  <a:srgbClr val="000000"/>
                </a:solidFill>
                <a:sym typeface="Wingdings" panose="05000000000000000000" pitchFamily="2" charset="2"/>
              </a:rPr>
              <a:t>分布</a:t>
            </a:r>
            <a:r>
              <a:rPr lang="en-US" altLang="zh-CN" dirty="0">
                <a:solidFill>
                  <a:srgbClr val="000000"/>
                </a:solidFill>
                <a:sym typeface="Wingdings" panose="05000000000000000000" pitchFamily="2" charset="2"/>
              </a:rPr>
              <a:t> &amp; </a:t>
            </a:r>
            <a:r>
              <a:rPr lang="zh-CN" altLang="en-US" dirty="0">
                <a:solidFill>
                  <a:srgbClr val="000000"/>
                </a:solidFill>
                <a:sym typeface="Wingdings" panose="05000000000000000000" pitchFamily="2" charset="2"/>
              </a:rPr>
              <a:t>集中输出</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a:t>
            </a:r>
            <a:r>
              <a:rPr lang="en-US" dirty="0">
                <a:solidFill>
                  <a:srgbClr val="0078D7"/>
                </a:solidFill>
              </a:rPr>
              <a:t>HMM</a:t>
            </a:r>
            <a:r>
              <a:rPr lang="zh-CN" altLang="en-US" dirty="0">
                <a:solidFill>
                  <a:srgbClr val="0078D7"/>
                </a:solidFill>
              </a:rPr>
              <a:t>与</a:t>
            </a:r>
            <a:r>
              <a:rPr lang="en-US" dirty="0">
                <a:solidFill>
                  <a:srgbClr val="0078D7"/>
                </a:solidFill>
              </a:rPr>
              <a:t>CTC</a:t>
            </a:r>
            <a:r>
              <a:rPr lang="zh-CN" altLang="en-US" dirty="0">
                <a:solidFill>
                  <a:srgbClr val="0078D7"/>
                </a:solidFill>
              </a:rPr>
              <a:t>的声学模型比较</a:t>
            </a:r>
            <a:endParaRPr lang="en-US" dirty="0"/>
          </a:p>
        </p:txBody>
      </p:sp>
      <p:pic>
        <p:nvPicPr>
          <p:cNvPr id="27" name="图片 26">
            <a:extLst>
              <a:ext uri="{FF2B5EF4-FFF2-40B4-BE49-F238E27FC236}">
                <a16:creationId xmlns:a16="http://schemas.microsoft.com/office/drawing/2014/main" id="{45FBE85D-6589-4EBE-8F4D-D3ED4ECD9C91}"/>
              </a:ext>
            </a:extLst>
          </p:cNvPr>
          <p:cNvPicPr>
            <a:picLocks noChangeAspect="1"/>
          </p:cNvPicPr>
          <p:nvPr/>
        </p:nvPicPr>
        <p:blipFill>
          <a:blip r:embed="rId4"/>
          <a:stretch>
            <a:fillRect/>
          </a:stretch>
        </p:blipFill>
        <p:spPr>
          <a:xfrm>
            <a:off x="2260583" y="5429681"/>
            <a:ext cx="8100392" cy="1507093"/>
          </a:xfrm>
          <a:prstGeom prst="rect">
            <a:avLst/>
          </a:prstGeom>
        </p:spPr>
      </p:pic>
    </p:spTree>
    <p:extLst>
      <p:ext uri="{BB962C8B-B14F-4D97-AF65-F5344CB8AC3E}">
        <p14:creationId xmlns:p14="http://schemas.microsoft.com/office/powerpoint/2010/main" val="8589985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20" name="标注: 线形 19">
            <a:extLst>
              <a:ext uri="{FF2B5EF4-FFF2-40B4-BE49-F238E27FC236}">
                <a16:creationId xmlns:a16="http://schemas.microsoft.com/office/drawing/2014/main" id="{CF96723E-1C45-4569-8328-EFD499D35382}"/>
              </a:ext>
            </a:extLst>
          </p:cNvPr>
          <p:cNvSpPr/>
          <p:nvPr/>
        </p:nvSpPr>
        <p:spPr>
          <a:xfrm>
            <a:off x="2306885" y="4421533"/>
            <a:ext cx="1008112" cy="432048"/>
          </a:xfrm>
          <a:prstGeom prst="borderCallout1">
            <a:avLst>
              <a:gd name="adj1" fmla="val -8384"/>
              <a:gd name="adj2" fmla="val 24906"/>
              <a:gd name="adj3" fmla="val -468162"/>
              <a:gd name="adj4" fmla="val 175927"/>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LM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1" name="标注: 线形 20">
            <a:extLst>
              <a:ext uri="{FF2B5EF4-FFF2-40B4-BE49-F238E27FC236}">
                <a16:creationId xmlns:a16="http://schemas.microsoft.com/office/drawing/2014/main" id="{B2E6F6E2-234D-460D-8235-659D95B11123}"/>
              </a:ext>
            </a:extLst>
          </p:cNvPr>
          <p:cNvSpPr/>
          <p:nvPr/>
        </p:nvSpPr>
        <p:spPr>
          <a:xfrm>
            <a:off x="3786829" y="4421533"/>
            <a:ext cx="1008112" cy="432048"/>
          </a:xfrm>
          <a:prstGeom prst="borderCallout1">
            <a:avLst>
              <a:gd name="adj1" fmla="val -8384"/>
              <a:gd name="adj2" fmla="val 24906"/>
              <a:gd name="adj3" fmla="val -465449"/>
              <a:gd name="adj4" fmla="val 98014"/>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AM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2" name="标注: 线形 21">
            <a:extLst>
              <a:ext uri="{FF2B5EF4-FFF2-40B4-BE49-F238E27FC236}">
                <a16:creationId xmlns:a16="http://schemas.microsoft.com/office/drawing/2014/main" id="{3359FA29-CAE6-4A96-B92B-FB06451550BC}"/>
              </a:ext>
            </a:extLst>
          </p:cNvPr>
          <p:cNvSpPr/>
          <p:nvPr/>
        </p:nvSpPr>
        <p:spPr>
          <a:xfrm>
            <a:off x="5266773" y="4421533"/>
            <a:ext cx="3391452" cy="432048"/>
          </a:xfrm>
          <a:prstGeom prst="borderCallout1">
            <a:avLst>
              <a:gd name="adj1" fmla="val -8384"/>
              <a:gd name="adj2" fmla="val 24906"/>
              <a:gd name="adj3" fmla="val -479015"/>
              <a:gd name="adj4" fmla="val 76048"/>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Corresponding phone seq.</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1602551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01" y="3179103"/>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9325"/>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753565"/>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3485429"/>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3125389"/>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7" name="右大括号 26">
            <a:extLst>
              <a:ext uri="{FF2B5EF4-FFF2-40B4-BE49-F238E27FC236}">
                <a16:creationId xmlns:a16="http://schemas.microsoft.com/office/drawing/2014/main" id="{5B09E017-056F-4400-9164-113C529DEDC6}"/>
              </a:ext>
            </a:extLst>
          </p:cNvPr>
          <p:cNvSpPr/>
          <p:nvPr/>
        </p:nvSpPr>
        <p:spPr>
          <a:xfrm>
            <a:off x="8332787" y="2776066"/>
            <a:ext cx="884885" cy="954398"/>
          </a:xfrm>
          <a:prstGeom prst="rightBrace">
            <a:avLst>
              <a:gd name="adj1" fmla="val 8333"/>
              <a:gd name="adj2" fmla="val 48772"/>
            </a:avLst>
          </a:prstGeom>
          <a:no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
        <p:nvSpPr>
          <p:cNvPr id="28" name="文本框 27">
            <a:extLst>
              <a:ext uri="{FF2B5EF4-FFF2-40B4-BE49-F238E27FC236}">
                <a16:creationId xmlns:a16="http://schemas.microsoft.com/office/drawing/2014/main" id="{FA299AFF-2A4C-4C0B-A75B-85FEA77B1F47}"/>
              </a:ext>
            </a:extLst>
          </p:cNvPr>
          <p:cNvSpPr txBox="1"/>
          <p:nvPr/>
        </p:nvSpPr>
        <p:spPr>
          <a:xfrm>
            <a:off x="9326188" y="2976526"/>
            <a:ext cx="1621657"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Frame de-composition</a:t>
            </a:r>
          </a:p>
        </p:txBody>
      </p:sp>
      <p:pic>
        <p:nvPicPr>
          <p:cNvPr id="13" name="图片 12">
            <a:extLst>
              <a:ext uri="{FF2B5EF4-FFF2-40B4-BE49-F238E27FC236}">
                <a16:creationId xmlns:a16="http://schemas.microsoft.com/office/drawing/2014/main" id="{EF1509CA-1E06-47DA-80F2-CEF36992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693" y="5263003"/>
            <a:ext cx="4419600" cy="1569063"/>
          </a:xfrm>
          <a:prstGeom prst="rect">
            <a:avLst/>
          </a:prstGeom>
        </p:spPr>
      </p:pic>
    </p:spTree>
    <p:extLst>
      <p:ext uri="{BB962C8B-B14F-4D97-AF65-F5344CB8AC3E}">
        <p14:creationId xmlns:p14="http://schemas.microsoft.com/office/powerpoint/2010/main" val="3659037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A9B616-41F1-4507-99BF-AFB98357E754}"/>
              </a:ext>
            </a:extLst>
          </p:cNvPr>
          <p:cNvPicPr>
            <a:picLocks noChangeAspect="1"/>
          </p:cNvPicPr>
          <p:nvPr/>
        </p:nvPicPr>
        <p:blipFill>
          <a:blip r:embed="rId3"/>
          <a:stretch>
            <a:fillRect/>
          </a:stretch>
        </p:blipFill>
        <p:spPr>
          <a:xfrm>
            <a:off x="8708496" y="18566"/>
            <a:ext cx="3758141" cy="1332251"/>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2864"/>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901" y="1913086"/>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874837" y="1337023"/>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144038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117326"/>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284919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2489150"/>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36" name="图片 35" descr="屏幕剪辑">
            <a:extLst>
              <a:ext uri="{FF2B5EF4-FFF2-40B4-BE49-F238E27FC236}">
                <a16:creationId xmlns:a16="http://schemas.microsoft.com/office/drawing/2014/main" id="{CFB6E716-2FB1-4F09-82E6-FCFF64C30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57" y="5916643"/>
            <a:ext cx="5447945" cy="1015299"/>
          </a:xfrm>
          <a:prstGeom prst="rect">
            <a:avLst/>
          </a:prstGeom>
        </p:spPr>
      </p:pic>
      <p:pic>
        <p:nvPicPr>
          <p:cNvPr id="37" name="图片 36" descr="屏幕剪辑">
            <a:extLst>
              <a:ext uri="{FF2B5EF4-FFF2-40B4-BE49-F238E27FC236}">
                <a16:creationId xmlns:a16="http://schemas.microsoft.com/office/drawing/2014/main" id="{29108B13-2B17-4300-A245-95E3D1A91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062" y="4855452"/>
            <a:ext cx="2304256" cy="493769"/>
          </a:xfrm>
          <a:prstGeom prst="rect">
            <a:avLst/>
          </a:prstGeom>
        </p:spPr>
      </p:pic>
      <p:pic>
        <p:nvPicPr>
          <p:cNvPr id="38" name="图片 37" descr="屏幕剪辑">
            <a:extLst>
              <a:ext uri="{FF2B5EF4-FFF2-40B4-BE49-F238E27FC236}">
                <a16:creationId xmlns:a16="http://schemas.microsoft.com/office/drawing/2014/main" id="{27CED482-8DFB-40C0-940B-12EC2FC284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2046" y="4411662"/>
            <a:ext cx="5472608" cy="1497946"/>
          </a:xfrm>
          <a:prstGeom prst="rect">
            <a:avLst/>
          </a:prstGeom>
        </p:spPr>
      </p:pic>
      <p:pic>
        <p:nvPicPr>
          <p:cNvPr id="39" name="图片 38" descr="屏幕剪辑">
            <a:extLst>
              <a:ext uri="{FF2B5EF4-FFF2-40B4-BE49-F238E27FC236}">
                <a16:creationId xmlns:a16="http://schemas.microsoft.com/office/drawing/2014/main" id="{5233B83A-4614-418B-8ED0-7CBFDC902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2675" y="5547277"/>
            <a:ext cx="1294742" cy="288587"/>
          </a:xfrm>
          <a:prstGeom prst="rect">
            <a:avLst/>
          </a:prstGeom>
        </p:spPr>
      </p:pic>
      <p:cxnSp>
        <p:nvCxnSpPr>
          <p:cNvPr id="40" name="直接连接符 39">
            <a:extLst>
              <a:ext uri="{FF2B5EF4-FFF2-40B4-BE49-F238E27FC236}">
                <a16:creationId xmlns:a16="http://schemas.microsoft.com/office/drawing/2014/main" id="{A92C7D86-0603-4B34-858C-6F25710C6974}"/>
              </a:ext>
            </a:extLst>
          </p:cNvPr>
          <p:cNvCxnSpPr/>
          <p:nvPr/>
        </p:nvCxnSpPr>
        <p:spPr>
          <a:xfrm>
            <a:off x="5730478" y="5916643"/>
            <a:ext cx="1080120" cy="0"/>
          </a:xfrm>
          <a:prstGeom prst="line">
            <a:avLst/>
          </a:prstGeom>
          <a:noFill/>
          <a:ln w="38100" cap="flat" cmpd="sng" algn="ctr">
            <a:solidFill>
              <a:srgbClr val="FF0000"/>
            </a:solidFill>
            <a:prstDash val="solid"/>
          </a:ln>
          <a:effectLst/>
        </p:spPr>
      </p:cxnSp>
      <p:sp>
        <p:nvSpPr>
          <p:cNvPr id="41" name="乘号 40">
            <a:extLst>
              <a:ext uri="{FF2B5EF4-FFF2-40B4-BE49-F238E27FC236}">
                <a16:creationId xmlns:a16="http://schemas.microsoft.com/office/drawing/2014/main" id="{CBA4D44A-00A5-40A5-989A-D39DDB0AD41D}"/>
              </a:ext>
            </a:extLst>
          </p:cNvPr>
          <p:cNvSpPr/>
          <p:nvPr/>
        </p:nvSpPr>
        <p:spPr>
          <a:xfrm>
            <a:off x="6198245" y="5779814"/>
            <a:ext cx="252313" cy="252313"/>
          </a:xfrm>
          <a:prstGeom prst="mathMultiply">
            <a:avLst>
              <a:gd name="adj1" fmla="val 10213"/>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42" name="TextBox 18">
            <a:extLst>
              <a:ext uri="{FF2B5EF4-FFF2-40B4-BE49-F238E27FC236}">
                <a16:creationId xmlns:a16="http://schemas.microsoft.com/office/drawing/2014/main" id="{889E807B-A8A0-4281-AA63-32587ADA9A85}"/>
              </a:ext>
            </a:extLst>
          </p:cNvPr>
          <p:cNvSpPr txBox="1"/>
          <p:nvPr/>
        </p:nvSpPr>
        <p:spPr>
          <a:xfrm>
            <a:off x="7314654" y="527575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(4)</a:t>
            </a:r>
            <a:endParaRPr lang="zh-CN" altLang="en-US" dirty="0">
              <a:solidFill>
                <a:srgbClr val="000000"/>
              </a:solidFill>
              <a:latin typeface="Arial" charset="0"/>
              <a:ea typeface="宋体" charset="-122"/>
            </a:endParaRPr>
          </a:p>
        </p:txBody>
      </p:sp>
      <p:sp>
        <p:nvSpPr>
          <p:cNvPr id="43" name="TextBox 19">
            <a:extLst>
              <a:ext uri="{FF2B5EF4-FFF2-40B4-BE49-F238E27FC236}">
                <a16:creationId xmlns:a16="http://schemas.microsoft.com/office/drawing/2014/main" id="{519172A0-ED2F-4A9C-A19B-13790AB7F01B}"/>
              </a:ext>
            </a:extLst>
          </p:cNvPr>
          <p:cNvSpPr txBox="1"/>
          <p:nvPr/>
        </p:nvSpPr>
        <p:spPr>
          <a:xfrm>
            <a:off x="11258326" y="491767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(5)</a:t>
            </a:r>
            <a:endParaRPr lang="zh-CN" altLang="en-US" dirty="0">
              <a:solidFill>
                <a:srgbClr val="000000"/>
              </a:solidFill>
              <a:latin typeface="Arial" charset="0"/>
              <a:ea typeface="宋体" charset="-122"/>
            </a:endParaRPr>
          </a:p>
        </p:txBody>
      </p:sp>
      <p:sp>
        <p:nvSpPr>
          <p:cNvPr id="44" name="TextBox 20">
            <a:extLst>
              <a:ext uri="{FF2B5EF4-FFF2-40B4-BE49-F238E27FC236}">
                <a16:creationId xmlns:a16="http://schemas.microsoft.com/office/drawing/2014/main" id="{D5B236A2-5E6B-43FE-A691-3500270D410B}"/>
              </a:ext>
            </a:extLst>
          </p:cNvPr>
          <p:cNvSpPr txBox="1"/>
          <p:nvPr/>
        </p:nvSpPr>
        <p:spPr>
          <a:xfrm>
            <a:off x="7818710" y="6211862"/>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(6)</a:t>
            </a:r>
            <a:endParaRPr lang="zh-CN" altLang="en-US" dirty="0">
              <a:solidFill>
                <a:srgbClr val="000000"/>
              </a:solidFill>
              <a:latin typeface="Arial" charset="0"/>
              <a:ea typeface="宋体" charset="-122"/>
            </a:endParaRPr>
          </a:p>
        </p:txBody>
      </p:sp>
      <p:sp>
        <p:nvSpPr>
          <p:cNvPr id="45" name="TextBox 21">
            <a:extLst>
              <a:ext uri="{FF2B5EF4-FFF2-40B4-BE49-F238E27FC236}">
                <a16:creationId xmlns:a16="http://schemas.microsoft.com/office/drawing/2014/main" id="{E9F96CFE-10C2-4AE8-886D-EB5B58A5E580}"/>
              </a:ext>
            </a:extLst>
          </p:cNvPr>
          <p:cNvSpPr txBox="1"/>
          <p:nvPr/>
        </p:nvSpPr>
        <p:spPr>
          <a:xfrm>
            <a:off x="11285448" y="5435953"/>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(7)</a:t>
            </a:r>
            <a:endParaRPr lang="zh-CN" altLang="en-US" dirty="0">
              <a:solidFill>
                <a:srgbClr val="000000"/>
              </a:solidFill>
              <a:latin typeface="Arial" charset="0"/>
              <a:ea typeface="宋体" charset="-122"/>
            </a:endParaRPr>
          </a:p>
        </p:txBody>
      </p:sp>
      <p:sp>
        <p:nvSpPr>
          <p:cNvPr id="46" name="矩形 45">
            <a:extLst>
              <a:ext uri="{FF2B5EF4-FFF2-40B4-BE49-F238E27FC236}">
                <a16:creationId xmlns:a16="http://schemas.microsoft.com/office/drawing/2014/main" id="{C1067EDB-1483-430D-922D-A3E4F4DAD4BD}"/>
              </a:ext>
            </a:extLst>
          </p:cNvPr>
          <p:cNvSpPr/>
          <p:nvPr/>
        </p:nvSpPr>
        <p:spPr>
          <a:xfrm>
            <a:off x="6712228" y="5894481"/>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744656"/>
            <a:ext cx="11887200" cy="4124206"/>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Frame sync. to label synchronous decoding</a:t>
            </a:r>
          </a:p>
          <a:p>
            <a:endParaRPr lang="en-US" dirty="0">
              <a:solidFill>
                <a:srgbClr val="000000"/>
              </a:solidFill>
              <a:sym typeface="Wingdings" panose="05000000000000000000" pitchFamily="2" charset="2"/>
            </a:endParaRPr>
          </a:p>
        </p:txBody>
      </p:sp>
      <p:sp>
        <p:nvSpPr>
          <p:cNvPr id="51" name="右大括号 50">
            <a:extLst>
              <a:ext uri="{FF2B5EF4-FFF2-40B4-BE49-F238E27FC236}">
                <a16:creationId xmlns:a16="http://schemas.microsoft.com/office/drawing/2014/main" id="{6A05DAAF-52C2-45DE-A3E9-884564352A13}"/>
              </a:ext>
            </a:extLst>
          </p:cNvPr>
          <p:cNvSpPr/>
          <p:nvPr/>
        </p:nvSpPr>
        <p:spPr>
          <a:xfrm flipH="1">
            <a:off x="8656637" y="5021262"/>
            <a:ext cx="294006" cy="862144"/>
          </a:xfrm>
          <a:prstGeom prst="rightBrace">
            <a:avLst>
              <a:gd name="adj1" fmla="val 8333"/>
              <a:gd name="adj2" fmla="val 48772"/>
            </a:avLst>
          </a:prstGeom>
          <a:no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464279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自动生成的说明">
            <a:extLst>
              <a:ext uri="{FF2B5EF4-FFF2-40B4-BE49-F238E27FC236}">
                <a16:creationId xmlns:a16="http://schemas.microsoft.com/office/drawing/2014/main" id="{89D115A9-BC66-4D37-AAA0-85C9DCA7BACC}"/>
              </a:ext>
            </a:extLst>
          </p:cNvPr>
          <p:cNvPicPr>
            <a:picLocks noChangeAspect="1"/>
          </p:cNvPicPr>
          <p:nvPr/>
        </p:nvPicPr>
        <p:blipFill>
          <a:blip r:embed="rId3"/>
          <a:stretch>
            <a:fillRect/>
          </a:stretch>
        </p:blipFill>
        <p:spPr>
          <a:xfrm>
            <a:off x="1189037" y="1661225"/>
            <a:ext cx="10468830" cy="4379650"/>
          </a:xfrm>
          <a:prstGeom prst="rect">
            <a:avLst/>
          </a:prstGeom>
        </p:spPr>
      </p:pic>
      <p:sp>
        <p:nvSpPr>
          <p:cNvPr id="2" name="Text Placeholder 1"/>
          <p:cNvSpPr>
            <a:spLocks noGrp="1"/>
          </p:cNvSpPr>
          <p:nvPr>
            <p:ph type="body" sz="quarter" idx="10"/>
          </p:nvPr>
        </p:nvSpPr>
        <p:spPr>
          <a:xfrm>
            <a:off x="274638" y="1158398"/>
            <a:ext cx="11887200" cy="4801314"/>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sp>
        <p:nvSpPr>
          <p:cNvPr id="24" name="矩形 23">
            <a:extLst>
              <a:ext uri="{FF2B5EF4-FFF2-40B4-BE49-F238E27FC236}">
                <a16:creationId xmlns:a16="http://schemas.microsoft.com/office/drawing/2014/main" id="{05A012CF-4977-4617-A210-734FA5C19147}"/>
              </a:ext>
            </a:extLst>
          </p:cNvPr>
          <p:cNvSpPr/>
          <p:nvPr/>
        </p:nvSpPr>
        <p:spPr>
          <a:xfrm>
            <a:off x="2462689" y="4106862"/>
            <a:ext cx="2772023" cy="43188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25" name="图片 24">
            <a:extLst>
              <a:ext uri="{FF2B5EF4-FFF2-40B4-BE49-F238E27FC236}">
                <a16:creationId xmlns:a16="http://schemas.microsoft.com/office/drawing/2014/main" id="{AA901455-CE9E-4938-BF1F-0D9E5B79F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155" y="6122038"/>
            <a:ext cx="2400635" cy="523948"/>
          </a:xfrm>
          <a:prstGeom prst="rect">
            <a:avLst/>
          </a:prstGeom>
          <a:ln w="19050">
            <a:solidFill>
              <a:srgbClr val="000000"/>
            </a:solidFill>
          </a:ln>
        </p:spPr>
      </p:pic>
      <p:cxnSp>
        <p:nvCxnSpPr>
          <p:cNvPr id="26" name="直接箭头连接符 25">
            <a:extLst>
              <a:ext uri="{FF2B5EF4-FFF2-40B4-BE49-F238E27FC236}">
                <a16:creationId xmlns:a16="http://schemas.microsoft.com/office/drawing/2014/main" id="{D6E356D1-C51B-4179-8895-33795A2F5578}"/>
              </a:ext>
            </a:extLst>
          </p:cNvPr>
          <p:cNvCxnSpPr>
            <a:cxnSpLocks/>
          </p:cNvCxnSpPr>
          <p:nvPr/>
        </p:nvCxnSpPr>
        <p:spPr>
          <a:xfrm flipV="1">
            <a:off x="2139155" y="4487862"/>
            <a:ext cx="726282" cy="1634177"/>
          </a:xfrm>
          <a:prstGeom prst="straightConnector1">
            <a:avLst/>
          </a:prstGeom>
          <a:noFill/>
          <a:ln w="28575" cap="flat" cmpd="sng" algn="ctr">
            <a:solidFill>
              <a:srgbClr val="000000"/>
            </a:solidFill>
            <a:prstDash val="solid"/>
            <a:tailEnd type="arrow"/>
          </a:ln>
          <a:effectLst/>
        </p:spPr>
      </p:cxnSp>
      <p:pic>
        <p:nvPicPr>
          <p:cNvPr id="30" name="图片 29">
            <a:extLst>
              <a:ext uri="{FF2B5EF4-FFF2-40B4-BE49-F238E27FC236}">
                <a16:creationId xmlns:a16="http://schemas.microsoft.com/office/drawing/2014/main" id="{F7BA38D9-6E50-4699-9E28-6BB3AD627E37}"/>
              </a:ext>
            </a:extLst>
          </p:cNvPr>
          <p:cNvPicPr>
            <a:picLocks noChangeAspect="1"/>
          </p:cNvPicPr>
          <p:nvPr/>
        </p:nvPicPr>
        <p:blipFill>
          <a:blip r:embed="rId5"/>
          <a:stretch>
            <a:fillRect/>
          </a:stretch>
        </p:blipFill>
        <p:spPr>
          <a:xfrm>
            <a:off x="8708496" y="18566"/>
            <a:ext cx="3758141" cy="1332251"/>
          </a:xfrm>
          <a:prstGeom prst="rect">
            <a:avLst/>
          </a:prstGeom>
        </p:spPr>
      </p:pic>
    </p:spTree>
    <p:extLst>
      <p:ext uri="{BB962C8B-B14F-4D97-AF65-F5344CB8AC3E}">
        <p14:creationId xmlns:p14="http://schemas.microsoft.com/office/powerpoint/2010/main" val="176907495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物体&#10;&#10;描述已自动生成">
            <a:extLst>
              <a:ext uri="{FF2B5EF4-FFF2-40B4-BE49-F238E27FC236}">
                <a16:creationId xmlns:a16="http://schemas.microsoft.com/office/drawing/2014/main" id="{AD4BE26F-5EB0-4AD2-AE1A-91753047D6C6}"/>
              </a:ext>
            </a:extLst>
          </p:cNvPr>
          <p:cNvPicPr>
            <a:picLocks noChangeAspect="1"/>
          </p:cNvPicPr>
          <p:nvPr/>
        </p:nvPicPr>
        <p:blipFill>
          <a:blip r:embed="rId3"/>
          <a:stretch>
            <a:fillRect/>
          </a:stretch>
        </p:blipFill>
        <p:spPr>
          <a:xfrm>
            <a:off x="2578860" y="3268662"/>
            <a:ext cx="5925377" cy="1028844"/>
          </a:xfrm>
          <a:prstGeom prst="rect">
            <a:avLst/>
          </a:prstGeom>
        </p:spPr>
      </p:pic>
      <p:sp>
        <p:nvSpPr>
          <p:cNvPr id="12" name="内容占位符 2">
            <a:extLst>
              <a:ext uri="{FF2B5EF4-FFF2-40B4-BE49-F238E27FC236}">
                <a16:creationId xmlns:a16="http://schemas.microsoft.com/office/drawing/2014/main" id="{B07ABAD5-AAF0-4B6D-8C89-0A3205F46B01}"/>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Frame synchronous decoding</a:t>
            </a:r>
          </a:p>
          <a:p>
            <a:endParaRPr lang="en-US" altLang="zh-CN" dirty="0"/>
          </a:p>
          <a:p>
            <a:endParaRPr lang="en-US" altLang="zh-CN" sz="2000" dirty="0"/>
          </a:p>
          <a:p>
            <a:r>
              <a:rPr lang="en-US" altLang="zh-CN" dirty="0"/>
              <a:t>Label synchronous decoding</a:t>
            </a:r>
          </a:p>
          <a:p>
            <a:endParaRPr lang="en-US" altLang="zh-CN" dirty="0"/>
          </a:p>
          <a:p>
            <a:pPr marL="0" indent="0">
              <a:buFont typeface="Arial" pitchFamily="34" charset="0"/>
              <a:buNone/>
            </a:pPr>
            <a:r>
              <a:rPr lang="en-US" altLang="zh-CN" dirty="0"/>
              <a:t>	where we usually have</a:t>
            </a:r>
          </a:p>
          <a:p>
            <a:pPr marL="0" indent="0">
              <a:buFont typeface="Arial" pitchFamily="34" charset="0"/>
              <a:buNone/>
            </a:pPr>
            <a:r>
              <a:rPr lang="en-US" altLang="zh-CN" dirty="0"/>
              <a:t>		 </a:t>
            </a:r>
            <a:r>
              <a:rPr lang="en-US" altLang="zh-CN" i="1" dirty="0"/>
              <a:t>T:U = </a:t>
            </a:r>
            <a:r>
              <a:rPr lang="en-US" altLang="zh-CN" dirty="0"/>
              <a:t>10:1</a:t>
            </a:r>
            <a:endParaRPr lang="zh-CN" altLang="en-US" dirty="0"/>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复杂度变化分析</a:t>
            </a:r>
            <a:endParaRPr lang="en-US" dirty="0"/>
          </a:p>
        </p:txBody>
      </p:sp>
      <p:grpSp>
        <p:nvGrpSpPr>
          <p:cNvPr id="6" name="组合 5">
            <a:extLst>
              <a:ext uri="{FF2B5EF4-FFF2-40B4-BE49-F238E27FC236}">
                <a16:creationId xmlns:a16="http://schemas.microsoft.com/office/drawing/2014/main" id="{AC3157CD-C528-4D4B-98CA-11E34E7547BC}"/>
              </a:ext>
            </a:extLst>
          </p:cNvPr>
          <p:cNvGrpSpPr/>
          <p:nvPr/>
        </p:nvGrpSpPr>
        <p:grpSpPr>
          <a:xfrm>
            <a:off x="5834381" y="4640262"/>
            <a:ext cx="6496476" cy="2306404"/>
            <a:chOff x="1008112" y="4293096"/>
            <a:chExt cx="7164288" cy="2543493"/>
          </a:xfrm>
        </p:grpSpPr>
        <p:pic>
          <p:nvPicPr>
            <p:cNvPr id="15" name="图片 14">
              <a:extLst>
                <a:ext uri="{FF2B5EF4-FFF2-40B4-BE49-F238E27FC236}">
                  <a16:creationId xmlns:a16="http://schemas.microsoft.com/office/drawing/2014/main" id="{2777EBCD-4A4D-4BF9-B703-7572B0DB1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112" y="4293096"/>
              <a:ext cx="7164288" cy="2543493"/>
            </a:xfrm>
            <a:prstGeom prst="rect">
              <a:avLst/>
            </a:prstGeom>
          </p:spPr>
        </p:pic>
        <p:sp>
          <p:nvSpPr>
            <p:cNvPr id="17" name="矩形 16">
              <a:extLst>
                <a:ext uri="{FF2B5EF4-FFF2-40B4-BE49-F238E27FC236}">
                  <a16:creationId xmlns:a16="http://schemas.microsoft.com/office/drawing/2014/main" id="{1EC90D1A-82A8-48E3-8607-4CEB1D131507}"/>
                </a:ext>
              </a:extLst>
            </p:cNvPr>
            <p:cNvSpPr/>
            <p:nvPr/>
          </p:nvSpPr>
          <p:spPr>
            <a:xfrm>
              <a:off x="2699792"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DFA44A-563D-4075-A990-947EB675A579}"/>
                </a:ext>
              </a:extLst>
            </p:cNvPr>
            <p:cNvSpPr/>
            <p:nvPr/>
          </p:nvSpPr>
          <p:spPr>
            <a:xfrm>
              <a:off x="5543859"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471DA5-A958-4288-8777-0CACFF2F96C2}"/>
                </a:ext>
              </a:extLst>
            </p:cNvPr>
            <p:cNvSpPr/>
            <p:nvPr/>
          </p:nvSpPr>
          <p:spPr>
            <a:xfrm>
              <a:off x="7092280"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图片包含 物体&#10;&#10;描述已自动生成">
            <a:extLst>
              <a:ext uri="{FF2B5EF4-FFF2-40B4-BE49-F238E27FC236}">
                <a16:creationId xmlns:a16="http://schemas.microsoft.com/office/drawing/2014/main" id="{90AD68F8-4AD2-4DAE-AC08-7948FE5DE755}"/>
              </a:ext>
            </a:extLst>
          </p:cNvPr>
          <p:cNvPicPr>
            <a:picLocks noChangeAspect="1"/>
          </p:cNvPicPr>
          <p:nvPr/>
        </p:nvPicPr>
        <p:blipFill>
          <a:blip r:embed="rId5"/>
          <a:stretch>
            <a:fillRect/>
          </a:stretch>
        </p:blipFill>
        <p:spPr>
          <a:xfrm>
            <a:off x="2660006" y="1757246"/>
            <a:ext cx="4810796" cy="962159"/>
          </a:xfrm>
          <a:prstGeom prst="rect">
            <a:avLst/>
          </a:prstGeom>
        </p:spPr>
      </p:pic>
    </p:spTree>
    <p:extLst>
      <p:ext uri="{BB962C8B-B14F-4D97-AF65-F5344CB8AC3E}">
        <p14:creationId xmlns:p14="http://schemas.microsoft.com/office/powerpoint/2010/main" val="2630982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54929"/>
          </a:xfrm>
        </p:spPr>
        <p:txBody>
          <a:bodyPr/>
          <a:lstStyle/>
          <a:p>
            <a:r>
              <a:rPr lang="zh-CN" altLang="en-US" dirty="0">
                <a:solidFill>
                  <a:schemeClr val="tx1"/>
                </a:solidFill>
              </a:rPr>
              <a:t>用于建模每一个声学单元</a:t>
            </a:r>
            <a:endParaRPr lang="en-US" altLang="zh-CN" dirty="0">
              <a:solidFill>
                <a:schemeClr val="tx1"/>
              </a:solidFill>
            </a:endParaRPr>
          </a:p>
          <a:p>
            <a:pPr lvl="1"/>
            <a:r>
              <a:rPr lang="zh-CN" altLang="en-US" sz="3000" dirty="0">
                <a:solidFill>
                  <a:schemeClr val="tx1"/>
                </a:solidFill>
              </a:rPr>
              <a:t>三音素</a:t>
            </a:r>
            <a:r>
              <a:rPr lang="en-US" altLang="zh-CN" sz="3000" dirty="0">
                <a:solidFill>
                  <a:schemeClr val="tx1"/>
                </a:solidFill>
              </a:rPr>
              <a:t>tri-phone</a:t>
            </a:r>
          </a:p>
          <a:p>
            <a:endParaRPr lang="en-US" altLang="zh-CN" dirty="0">
              <a:solidFill>
                <a:schemeClr val="tx1"/>
              </a:solidFill>
            </a:endParaRPr>
          </a:p>
          <a:p>
            <a:r>
              <a:rPr lang="zh-CN" altLang="en-US" dirty="0">
                <a:solidFill>
                  <a:schemeClr val="tx1"/>
                </a:solidFill>
              </a:rPr>
              <a:t>状态转移概率</a:t>
            </a:r>
            <a:endParaRPr lang="en-US" altLang="zh-CN" dirty="0">
              <a:solidFill>
                <a:schemeClr val="tx1"/>
              </a:solidFill>
            </a:endParaRPr>
          </a:p>
          <a:p>
            <a:endParaRPr lang="en-US" dirty="0">
              <a:solidFill>
                <a:schemeClr val="tx1"/>
              </a:solidFill>
            </a:endParaRPr>
          </a:p>
          <a:p>
            <a:r>
              <a:rPr lang="zh-CN" altLang="en-US" dirty="0">
                <a:solidFill>
                  <a:schemeClr val="tx1"/>
                </a:solidFill>
              </a:rPr>
              <a:t>状态输出概率</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语音识别中的隐马尔科夫模型</a:t>
            </a:r>
            <a:endParaRPr lang="en-US" dirty="0">
              <a:solidFill>
                <a:srgbClr val="0078D7"/>
              </a:solidFill>
            </a:endParaRPr>
          </a:p>
        </p:txBody>
      </p:sp>
      <p:pic>
        <p:nvPicPr>
          <p:cNvPr id="6" name="图片 5">
            <a:extLst>
              <a:ext uri="{FF2B5EF4-FFF2-40B4-BE49-F238E27FC236}">
                <a16:creationId xmlns:a16="http://schemas.microsoft.com/office/drawing/2014/main" id="{52991AB2-823B-41EF-9F50-2E3F51BD58D5}"/>
              </a:ext>
            </a:extLst>
          </p:cNvPr>
          <p:cNvPicPr>
            <a:picLocks noChangeAspect="1"/>
          </p:cNvPicPr>
          <p:nvPr/>
        </p:nvPicPr>
        <p:blipFill>
          <a:blip r:embed="rId3"/>
          <a:stretch>
            <a:fillRect/>
          </a:stretch>
        </p:blipFill>
        <p:spPr>
          <a:xfrm>
            <a:off x="5693459" y="2663330"/>
            <a:ext cx="6468378" cy="4096322"/>
          </a:xfrm>
          <a:prstGeom prst="rect">
            <a:avLst/>
          </a:prstGeom>
        </p:spPr>
      </p:pic>
      <p:cxnSp>
        <p:nvCxnSpPr>
          <p:cNvPr id="8" name="直接箭头连接符 7">
            <a:extLst>
              <a:ext uri="{FF2B5EF4-FFF2-40B4-BE49-F238E27FC236}">
                <a16:creationId xmlns:a16="http://schemas.microsoft.com/office/drawing/2014/main" id="{132272CE-D2A9-454F-B4D7-6630C7ECA6BE}"/>
              </a:ext>
            </a:extLst>
          </p:cNvPr>
          <p:cNvCxnSpPr>
            <a:cxnSpLocks/>
          </p:cNvCxnSpPr>
          <p:nvPr/>
        </p:nvCxnSpPr>
        <p:spPr>
          <a:xfrm flipV="1">
            <a:off x="3856037" y="3364459"/>
            <a:ext cx="28956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6115EFA-5D57-4626-881F-5E1C57D7C136}"/>
              </a:ext>
            </a:extLst>
          </p:cNvPr>
          <p:cNvCxnSpPr>
            <a:cxnSpLocks/>
          </p:cNvCxnSpPr>
          <p:nvPr/>
        </p:nvCxnSpPr>
        <p:spPr>
          <a:xfrm flipV="1">
            <a:off x="3856037" y="4790789"/>
            <a:ext cx="23622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605D6043-5BD4-49D1-9716-0BF707B3AC17}"/>
              </a:ext>
            </a:extLst>
          </p:cNvPr>
          <p:cNvSpPr txBox="1"/>
          <p:nvPr/>
        </p:nvSpPr>
        <p:spPr>
          <a:xfrm>
            <a:off x="4465637" y="1911484"/>
            <a:ext cx="6096000" cy="627864"/>
          </a:xfrm>
          <a:prstGeom prst="rect">
            <a:avLst/>
          </a:prstGeom>
          <a:noFill/>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e.g.: sil-zh+e2  zh-e2+h  h-u+ai2 u-ai2+sil</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707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376502"/>
          </a:xfrm>
        </p:spPr>
        <p:txBody>
          <a:bodyPr/>
          <a:lstStyle/>
          <a:p>
            <a:pPr>
              <a:lnSpc>
                <a:spcPct val="150000"/>
              </a:lnSpc>
            </a:pPr>
            <a:r>
              <a:rPr lang="zh-CN" altLang="en-US" dirty="0">
                <a:gradFill>
                  <a:gsLst>
                    <a:gs pos="1250">
                      <a:schemeClr val="tx1"/>
                    </a:gs>
                    <a:gs pos="100000">
                      <a:schemeClr val="tx1"/>
                    </a:gs>
                  </a:gsLst>
                  <a:lin ang="5400000" scaled="0"/>
                </a:gradFill>
                <a:sym typeface="Wingdings" panose="05000000000000000000" pitchFamily="2" charset="2"/>
              </a:rPr>
              <a:t>实验配置</a:t>
            </a:r>
            <a:r>
              <a:rPr lang="en-US" altLang="zh-CN" dirty="0">
                <a:gradFill>
                  <a:gsLst>
                    <a:gs pos="1250">
                      <a:schemeClr val="tx1"/>
                    </a:gs>
                    <a:gs pos="100000">
                      <a:schemeClr val="tx1"/>
                    </a:gs>
                  </a:gsLst>
                  <a:lin ang="5400000" scaled="0"/>
                </a:gradFill>
                <a:sym typeface="Wingdings" panose="05000000000000000000" pitchFamily="2" charset="2"/>
              </a:rPr>
              <a:t> </a:t>
            </a:r>
          </a:p>
          <a:p>
            <a:pPr lvl="1">
              <a:lnSpc>
                <a:spcPct val="150000"/>
              </a:lnSpc>
            </a:pPr>
            <a:r>
              <a:rPr lang="en-US" altLang="zh-CN" sz="3000" dirty="0">
                <a:solidFill>
                  <a:srgbClr val="000000"/>
                </a:solidFill>
                <a:sym typeface="Wingdings" panose="05000000000000000000" pitchFamily="2" charset="2"/>
              </a:rPr>
              <a:t>Switchboard 300 hours corpus, 2.5-3M parameters </a:t>
            </a:r>
          </a:p>
          <a:p>
            <a:pPr lvl="1">
              <a:lnSpc>
                <a:spcPct val="150000"/>
              </a:lnSpc>
            </a:pPr>
            <a:r>
              <a:rPr lang="en-US" altLang="zh-CN" sz="3000" dirty="0">
                <a:solidFill>
                  <a:srgbClr val="000000"/>
                </a:solidFill>
                <a:sym typeface="Wingdings" panose="05000000000000000000" pitchFamily="2" charset="2"/>
              </a:rPr>
              <a:t>30k-vocabulary, several tri-gram language models (LM)</a:t>
            </a:r>
          </a:p>
          <a:p>
            <a:pPr>
              <a:lnSpc>
                <a:spcPct val="150000"/>
              </a:lnSpc>
            </a:pPr>
            <a:endParaRPr lang="en-US" sz="3000"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08440915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0FC4EC88-C5E1-4C91-913D-742B129D8968}"/>
              </a:ext>
            </a:extLst>
          </p:cNvPr>
          <p:cNvPicPr>
            <a:picLocks noChangeAspect="1"/>
          </p:cNvPicPr>
          <p:nvPr/>
        </p:nvPicPr>
        <p:blipFill>
          <a:blip r:embed="rId3"/>
          <a:stretch>
            <a:fillRect/>
          </a:stretch>
        </p:blipFill>
        <p:spPr>
          <a:xfrm>
            <a:off x="1646237" y="3674856"/>
            <a:ext cx="8424864" cy="2641806"/>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dirty="0"/>
              <a:t>CTC</a:t>
            </a:r>
            <a:r>
              <a:rPr lang="zh-CN" altLang="en-US" dirty="0"/>
              <a:t>中的搜索解码加速</a:t>
            </a:r>
            <a:endParaRPr lang="en-US" altLang="zh-CN" dirty="0"/>
          </a:p>
          <a:p>
            <a:pPr lvl="1">
              <a:lnSpc>
                <a:spcPct val="150000"/>
              </a:lnSpc>
            </a:pPr>
            <a:r>
              <a:rPr lang="zh-CN" altLang="en-US" dirty="0"/>
              <a:t>在不损失</a:t>
            </a:r>
            <a:r>
              <a:rPr lang="en-US" altLang="zh-CN" dirty="0"/>
              <a:t>WER</a:t>
            </a:r>
            <a:r>
              <a:rPr lang="zh-CN" altLang="en-US" dirty="0"/>
              <a:t>情况下取得 </a:t>
            </a:r>
            <a:r>
              <a:rPr lang="en-US" altLang="zh-CN" dirty="0"/>
              <a:t>3</a:t>
            </a:r>
            <a:r>
              <a:rPr lang="zh-CN" altLang="en-US" dirty="0"/>
              <a:t>倍</a:t>
            </a:r>
            <a:r>
              <a:rPr lang="en-US" altLang="zh-CN" dirty="0"/>
              <a:t> </a:t>
            </a:r>
            <a:r>
              <a:rPr lang="zh-CN" altLang="en-US" dirty="0"/>
              <a:t>加速</a:t>
            </a:r>
            <a:endParaRPr lang="en-US" altLang="zh-CN" dirty="0"/>
          </a:p>
          <a:p>
            <a:pPr lvl="1">
              <a:lnSpc>
                <a:spcPct val="150000"/>
              </a:lnSpc>
            </a:pPr>
            <a:r>
              <a:rPr lang="zh-CN" altLang="en-US" dirty="0"/>
              <a:t>我们在中文上取得了更显著的加速</a:t>
            </a:r>
            <a:endParaRPr lang="en-US" altLang="zh-CN" dirty="0"/>
          </a:p>
          <a:p>
            <a:pPr lvl="1">
              <a:lnSpc>
                <a:spcPct val="150000"/>
              </a:lnSpc>
            </a:pPr>
            <a:endParaRPr lang="en-US" altLang="zh-CN" dirty="0"/>
          </a:p>
          <a:p>
            <a:pPr>
              <a:lnSpc>
                <a:spcPct val="150000"/>
              </a:lnSpc>
            </a:pPr>
            <a:endParaRPr lang="zh-CN" altLang="en-US" dirty="0"/>
          </a:p>
        </p:txBody>
      </p:sp>
      <p:sp>
        <p:nvSpPr>
          <p:cNvPr id="9" name="矩形 8">
            <a:extLst>
              <a:ext uri="{FF2B5EF4-FFF2-40B4-BE49-F238E27FC236}">
                <a16:creationId xmlns:a16="http://schemas.microsoft.com/office/drawing/2014/main" id="{B4D8A3C3-91B9-4932-9B2D-F1753C0D9ED3}"/>
              </a:ext>
            </a:extLst>
          </p:cNvPr>
          <p:cNvSpPr/>
          <p:nvPr/>
        </p:nvSpPr>
        <p:spPr>
          <a:xfrm>
            <a:off x="5424848" y="5263910"/>
            <a:ext cx="1727908"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F3751237-A70E-4922-8C8C-ED094B67F6DA}"/>
              </a:ext>
            </a:extLst>
          </p:cNvPr>
          <p:cNvSpPr/>
          <p:nvPr/>
        </p:nvSpPr>
        <p:spPr bwMode="auto">
          <a:xfrm>
            <a:off x="6904037" y="6059322"/>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solidFill>
                  <a:srgbClr val="0078D7"/>
                </a:solidFill>
              </a:rPr>
              <a:t>3~5 times speedup</a:t>
            </a:r>
            <a:endParaRPr lang="zh-CN" altLang="en-US" sz="3000" b="1" dirty="0">
              <a:solidFill>
                <a:srgbClr val="0078D7"/>
              </a:solidFill>
            </a:endParaRPr>
          </a:p>
        </p:txBody>
      </p:sp>
      <p:sp>
        <p:nvSpPr>
          <p:cNvPr id="14" name="矩形 13">
            <a:extLst>
              <a:ext uri="{FF2B5EF4-FFF2-40B4-BE49-F238E27FC236}">
                <a16:creationId xmlns:a16="http://schemas.microsoft.com/office/drawing/2014/main" id="{213EE895-5125-446D-AC3E-8390952DF8C9}"/>
              </a:ext>
            </a:extLst>
          </p:cNvPr>
          <p:cNvSpPr/>
          <p:nvPr/>
        </p:nvSpPr>
        <p:spPr>
          <a:xfrm>
            <a:off x="3165873" y="5263910"/>
            <a:ext cx="1981200"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27859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t>与跳帧方法对比</a:t>
            </a:r>
            <a:endParaRPr lang="en-US" altLang="zh-CN" dirty="0"/>
          </a:p>
          <a:p>
            <a:pPr lvl="1">
              <a:lnSpc>
                <a:spcPct val="150000"/>
              </a:lnSpc>
            </a:pPr>
            <a:r>
              <a:rPr lang="zh-CN" altLang="en-US" sz="3000" dirty="0"/>
              <a:t>工作在不同层面，可叠加</a:t>
            </a:r>
            <a:endParaRPr lang="en-US" altLang="zh-CN" sz="3000" dirty="0"/>
          </a:p>
          <a:p>
            <a:pPr>
              <a:lnSpc>
                <a:spcPct val="150000"/>
              </a:lnSpc>
            </a:pPr>
            <a:endParaRPr lang="zh-CN" altLang="en-US" dirty="0"/>
          </a:p>
        </p:txBody>
      </p:sp>
      <p:pic>
        <p:nvPicPr>
          <p:cNvPr id="4" name="图片 3" descr="图片包含 屏幕截图&#10;&#10;自动生成的说明">
            <a:extLst>
              <a:ext uri="{FF2B5EF4-FFF2-40B4-BE49-F238E27FC236}">
                <a16:creationId xmlns:a16="http://schemas.microsoft.com/office/drawing/2014/main" id="{57A46AC3-5802-4D7B-A39A-3F8F42C7D8CC}"/>
              </a:ext>
            </a:extLst>
          </p:cNvPr>
          <p:cNvPicPr>
            <a:picLocks noChangeAspect="1"/>
          </p:cNvPicPr>
          <p:nvPr/>
        </p:nvPicPr>
        <p:blipFill>
          <a:blip r:embed="rId3"/>
          <a:stretch>
            <a:fillRect/>
          </a:stretch>
        </p:blipFill>
        <p:spPr>
          <a:xfrm>
            <a:off x="2408237" y="3539592"/>
            <a:ext cx="8287609" cy="2533750"/>
          </a:xfrm>
          <a:prstGeom prst="rect">
            <a:avLst/>
          </a:prstGeom>
        </p:spPr>
      </p:pic>
    </p:spTree>
    <p:extLst>
      <p:ext uri="{BB962C8B-B14F-4D97-AF65-F5344CB8AC3E}">
        <p14:creationId xmlns:p14="http://schemas.microsoft.com/office/powerpoint/2010/main" val="416701690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8" name="内容占位符 6" descr="屏幕剪辑">
            <a:extLst>
              <a:ext uri="{FF2B5EF4-FFF2-40B4-BE49-F238E27FC236}">
                <a16:creationId xmlns:a16="http://schemas.microsoft.com/office/drawing/2014/main" id="{DE831FF6-74F8-412B-8546-84C94BA3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78" y="3344862"/>
            <a:ext cx="8424863" cy="2876329"/>
          </a:xfrm>
          <a:prstGeom prst="rect">
            <a:avLst/>
          </a:prstGeom>
        </p:spPr>
      </p:pic>
      <p:pic>
        <p:nvPicPr>
          <p:cNvPr id="9" name="图片 8" descr="屏幕剪辑">
            <a:extLst>
              <a:ext uri="{FF2B5EF4-FFF2-40B4-BE49-F238E27FC236}">
                <a16:creationId xmlns:a16="http://schemas.microsoft.com/office/drawing/2014/main" id="{6A5D4232-E6B8-4188-8972-578BFE48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204" y="1363662"/>
            <a:ext cx="8164065" cy="1724266"/>
          </a:xfrm>
          <a:prstGeom prst="rect">
            <a:avLst/>
          </a:prstGeom>
        </p:spPr>
      </p:pic>
      <p:pic>
        <p:nvPicPr>
          <p:cNvPr id="11" name="图片 10">
            <a:extLst>
              <a:ext uri="{FF2B5EF4-FFF2-40B4-BE49-F238E27FC236}">
                <a16:creationId xmlns:a16="http://schemas.microsoft.com/office/drawing/2014/main" id="{B51066D5-CB75-4FE8-9B2B-94A1BB23EA84}"/>
              </a:ext>
            </a:extLst>
          </p:cNvPr>
          <p:cNvPicPr>
            <a:picLocks noChangeAspect="1"/>
          </p:cNvPicPr>
          <p:nvPr/>
        </p:nvPicPr>
        <p:blipFill>
          <a:blip r:embed="rId5"/>
          <a:stretch>
            <a:fillRect/>
          </a:stretch>
        </p:blipFill>
        <p:spPr>
          <a:xfrm>
            <a:off x="0" y="5617546"/>
            <a:ext cx="3758141" cy="1332251"/>
          </a:xfrm>
          <a:prstGeom prst="rect">
            <a:avLst/>
          </a:prstGeom>
        </p:spPr>
      </p:pic>
    </p:spTree>
    <p:extLst>
      <p:ext uri="{BB962C8B-B14F-4D97-AF65-F5344CB8AC3E}">
        <p14:creationId xmlns:p14="http://schemas.microsoft.com/office/powerpoint/2010/main" val="207627819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7" name="灯片编号占位符 3">
            <a:extLst>
              <a:ext uri="{FF2B5EF4-FFF2-40B4-BE49-F238E27FC236}">
                <a16:creationId xmlns:a16="http://schemas.microsoft.com/office/drawing/2014/main" id="{42F7A195-5D12-4D2F-810C-7CEF3D331A24}"/>
              </a:ext>
            </a:extLst>
          </p:cNvPr>
          <p:cNvSpPr txBox="1">
            <a:spLocks/>
          </p:cNvSpPr>
          <p:nvPr/>
        </p:nvSpPr>
        <p:spPr>
          <a:xfrm>
            <a:off x="8221885" y="5840263"/>
            <a:ext cx="2133600" cy="47625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E35E9E6D-B1E9-4F08-8E83-0E081C425F53}" type="slidenum">
              <a:rPr lang="de-DE" smtClean="0"/>
              <a:pPr/>
              <a:t>94</a:t>
            </a:fld>
            <a:endParaRPr lang="de-DE"/>
          </a:p>
        </p:txBody>
      </p:sp>
      <p:pic>
        <p:nvPicPr>
          <p:cNvPr id="18" name="Picture 2" descr="D:\__WORKSPACE__\SJTU\Speech_Lab\ICASSP2017\paper\icassp2017-svn\figs\OPER-latden.png">
            <a:extLst>
              <a:ext uri="{FF2B5EF4-FFF2-40B4-BE49-F238E27FC236}">
                <a16:creationId xmlns:a16="http://schemas.microsoft.com/office/drawing/2014/main" id="{8C161DE4-5D89-45B4-B930-BF5AA59EE5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7" y="1439862"/>
            <a:ext cx="6757939" cy="22651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D:\__WORKSPACE__\SJTU\Speech_Lab\ICASSP2017\paper\icassp2017-svn\figs\OWER-latden.png">
            <a:extLst>
              <a:ext uri="{FF2B5EF4-FFF2-40B4-BE49-F238E27FC236}">
                <a16:creationId xmlns:a16="http://schemas.microsoft.com/office/drawing/2014/main" id="{83F11834-6029-4856-9B3C-72F2110FB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25" y="3816126"/>
            <a:ext cx="7784945" cy="25594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6DFC0D3C-B726-4B44-865F-FDF7C46EB234}"/>
              </a:ext>
            </a:extLst>
          </p:cNvPr>
          <p:cNvSpPr txBox="1"/>
          <p:nvPr/>
        </p:nvSpPr>
        <p:spPr>
          <a:xfrm>
            <a:off x="1920205" y="2006634"/>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Oracle phone error rate</a:t>
            </a:r>
            <a:endParaRPr lang="zh-CN" altLang="en-US" dirty="0"/>
          </a:p>
        </p:txBody>
      </p:sp>
      <p:cxnSp>
        <p:nvCxnSpPr>
          <p:cNvPr id="21" name="直接箭头连接符 20">
            <a:extLst>
              <a:ext uri="{FF2B5EF4-FFF2-40B4-BE49-F238E27FC236}">
                <a16:creationId xmlns:a16="http://schemas.microsoft.com/office/drawing/2014/main" id="{F5766FF6-2279-4E6E-BD2D-AAB78B3EFE0D}"/>
              </a:ext>
            </a:extLst>
          </p:cNvPr>
          <p:cNvCxnSpPr/>
          <p:nvPr/>
        </p:nvCxnSpPr>
        <p:spPr>
          <a:xfrm flipV="1">
            <a:off x="3792413" y="1655886"/>
            <a:ext cx="432048" cy="3507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2" name="图片 21" descr="屏幕剪辑">
            <a:extLst>
              <a:ext uri="{FF2B5EF4-FFF2-40B4-BE49-F238E27FC236}">
                <a16:creationId xmlns:a16="http://schemas.microsoft.com/office/drawing/2014/main" id="{39154DFD-668D-41AD-A113-70CFE842D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81" y="3748002"/>
            <a:ext cx="1246546" cy="356156"/>
          </a:xfrm>
          <a:prstGeom prst="rect">
            <a:avLst/>
          </a:prstGeom>
          <a:ln>
            <a:solidFill>
              <a:schemeClr val="tx1"/>
            </a:solidFill>
          </a:ln>
        </p:spPr>
      </p:pic>
    </p:spTree>
    <p:extLst>
      <p:ext uri="{BB962C8B-B14F-4D97-AF65-F5344CB8AC3E}">
        <p14:creationId xmlns:p14="http://schemas.microsoft.com/office/powerpoint/2010/main" val="10449831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音素词图的扩展应用</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无词图鉴别性训练</a:t>
            </a:r>
            <a:r>
              <a:rPr lang="en-US" altLang="zh-CN" dirty="0"/>
              <a:t> (chain model)</a:t>
            </a:r>
          </a:p>
          <a:p>
            <a:r>
              <a:rPr lang="zh-CN" altLang="en-US" dirty="0"/>
              <a:t>关键词检测</a:t>
            </a:r>
            <a:endParaRPr lang="en-US" altLang="zh-CN" dirty="0"/>
          </a:p>
          <a:p>
            <a:r>
              <a:rPr lang="zh-CN" altLang="en-US" dirty="0"/>
              <a:t>置信度</a:t>
            </a:r>
            <a:endParaRPr lang="en-US" altLang="zh-CN" dirty="0"/>
          </a:p>
          <a:p>
            <a:r>
              <a:rPr lang="zh-CN" altLang="en-US" dirty="0"/>
              <a:t>声学特征到词语的端到端建模</a:t>
            </a:r>
            <a:endParaRPr lang="en-US" altLang="zh-CN" dirty="0"/>
          </a:p>
          <a:p>
            <a:endParaRPr lang="en-US" altLang="zh-CN" dirty="0"/>
          </a:p>
          <a:p>
            <a:endParaRPr lang="zh-CN" altLang="en-US" dirty="0"/>
          </a:p>
        </p:txBody>
      </p:sp>
      <p:sp>
        <p:nvSpPr>
          <p:cNvPr id="5" name="Rectangle 1">
            <a:extLst>
              <a:ext uri="{FF2B5EF4-FFF2-40B4-BE49-F238E27FC236}">
                <a16:creationId xmlns:a16="http://schemas.microsoft.com/office/drawing/2014/main" id="{4026CBBD-D6A0-498A-B991-124258CB431B}"/>
              </a:ext>
            </a:extLst>
          </p:cNvPr>
          <p:cNvSpPr>
            <a:spLocks noChangeArrowheads="1"/>
          </p:cNvSpPr>
          <p:nvPr/>
        </p:nvSpPr>
        <p:spPr bwMode="auto">
          <a:xfrm>
            <a:off x="0" y="4607126"/>
            <a:ext cx="12436475" cy="239533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defTabSz="914400" eaLnBrk="0" fontAlgn="base" hangingPunct="0">
              <a:lnSpc>
                <a:spcPct val="120000"/>
              </a:lnSpc>
              <a:spcBef>
                <a:spcPct val="0"/>
              </a:spcBef>
              <a:spcAft>
                <a:spcPct val="0"/>
              </a:spcAft>
              <a:buFontTx/>
              <a:buChar char="•"/>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p:txBody>
      </p:sp>
      <p:cxnSp>
        <p:nvCxnSpPr>
          <p:cNvPr id="3" name="直接连接符 2">
            <a:extLst>
              <a:ext uri="{FF2B5EF4-FFF2-40B4-BE49-F238E27FC236}">
                <a16:creationId xmlns:a16="http://schemas.microsoft.com/office/drawing/2014/main" id="{10A64EE7-838F-47DA-87FA-8120B1A74B21}"/>
              </a:ext>
            </a:extLst>
          </p:cNvPr>
          <p:cNvCxnSpPr/>
          <p:nvPr/>
        </p:nvCxnSpPr>
        <p:spPr>
          <a:xfrm>
            <a:off x="503237" y="4411662"/>
            <a:ext cx="11353800"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50687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例子：关键词检测</a:t>
            </a:r>
            <a:endParaRPr lang="en-US" dirty="0"/>
          </a:p>
        </p:txBody>
      </p:sp>
      <p:pic>
        <p:nvPicPr>
          <p:cNvPr id="9" name="内容占位符 5">
            <a:extLst>
              <a:ext uri="{FF2B5EF4-FFF2-40B4-BE49-F238E27FC236}">
                <a16:creationId xmlns:a16="http://schemas.microsoft.com/office/drawing/2014/main" id="{E7646387-1D42-4599-9AEB-F6D5B229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21" y="3168821"/>
            <a:ext cx="5955916" cy="3530430"/>
          </a:xfrm>
          <a:prstGeom prst="rect">
            <a:avLst/>
          </a:prstGeom>
        </p:spPr>
      </p:pic>
      <p:pic>
        <p:nvPicPr>
          <p:cNvPr id="10" name="图片 9">
            <a:extLst>
              <a:ext uri="{FF2B5EF4-FFF2-40B4-BE49-F238E27FC236}">
                <a16:creationId xmlns:a16="http://schemas.microsoft.com/office/drawing/2014/main" id="{174D217A-E80A-421C-B380-EFE1D0EF9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9" y="1072908"/>
            <a:ext cx="5283084" cy="2266367"/>
          </a:xfrm>
          <a:prstGeom prst="rect">
            <a:avLst/>
          </a:prstGeom>
        </p:spPr>
      </p:pic>
      <p:sp>
        <p:nvSpPr>
          <p:cNvPr id="11" name="矩形 10">
            <a:extLst>
              <a:ext uri="{FF2B5EF4-FFF2-40B4-BE49-F238E27FC236}">
                <a16:creationId xmlns:a16="http://schemas.microsoft.com/office/drawing/2014/main" id="{D6F31FBC-8BF3-4ED7-8287-29D4A8186274}"/>
              </a:ext>
            </a:extLst>
          </p:cNvPr>
          <p:cNvSpPr/>
          <p:nvPr/>
        </p:nvSpPr>
        <p:spPr>
          <a:xfrm>
            <a:off x="179512" y="2027256"/>
            <a:ext cx="5688632" cy="13120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4">
            <a:extLst>
              <a:ext uri="{FF2B5EF4-FFF2-40B4-BE49-F238E27FC236}">
                <a16:creationId xmlns:a16="http://schemas.microsoft.com/office/drawing/2014/main" id="{CEE326BA-D612-4495-BC9F-2C241D516A21}"/>
              </a:ext>
            </a:extLst>
          </p:cNvPr>
          <p:cNvSpPr txBox="1"/>
          <p:nvPr/>
        </p:nvSpPr>
        <p:spPr>
          <a:xfrm>
            <a:off x="5555143" y="1317846"/>
            <a:ext cx="1537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Framework</a:t>
            </a:r>
            <a:endParaRPr lang="zh-CN" altLang="en-US" dirty="0"/>
          </a:p>
        </p:txBody>
      </p:sp>
      <p:sp>
        <p:nvSpPr>
          <p:cNvPr id="13" name="TextBox 4">
            <a:extLst>
              <a:ext uri="{FF2B5EF4-FFF2-40B4-BE49-F238E27FC236}">
                <a16:creationId xmlns:a16="http://schemas.microsoft.com/office/drawing/2014/main" id="{7A1F81E7-B5E9-407E-B89C-D9FE0CA23017}"/>
              </a:ext>
            </a:extLst>
          </p:cNvPr>
          <p:cNvSpPr txBox="1"/>
          <p:nvPr/>
        </p:nvSpPr>
        <p:spPr>
          <a:xfrm>
            <a:off x="3846211" y="5459952"/>
            <a:ext cx="215778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A </a:t>
            </a:r>
            <a:r>
              <a:rPr lang="en-US" altLang="zh-CN" i="1" dirty="0">
                <a:solidFill>
                  <a:srgbClr val="FF0000"/>
                </a:solidFill>
              </a:rPr>
              <a:t>minimum edit distance</a:t>
            </a:r>
            <a:r>
              <a:rPr lang="en-US" altLang="zh-CN" i="1" dirty="0"/>
              <a:t> </a:t>
            </a:r>
            <a:r>
              <a:rPr lang="en-US" altLang="zh-CN" dirty="0"/>
              <a:t>based post-processing</a:t>
            </a:r>
            <a:endParaRPr lang="zh-CN" altLang="en-US" dirty="0"/>
          </a:p>
        </p:txBody>
      </p:sp>
    </p:spTree>
    <p:extLst>
      <p:ext uri="{BB962C8B-B14F-4D97-AF65-F5344CB8AC3E}">
        <p14:creationId xmlns:p14="http://schemas.microsoft.com/office/powerpoint/2010/main" val="9184632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27CB0-44E4-4097-9D81-A3B67EB12F89}"/>
              </a:ext>
            </a:extLst>
          </p:cNvPr>
          <p:cNvPicPr>
            <a:picLocks noChangeAspect="1"/>
          </p:cNvPicPr>
          <p:nvPr/>
        </p:nvPicPr>
        <p:blipFill>
          <a:blip r:embed="rId3"/>
          <a:stretch>
            <a:fillRect/>
          </a:stretch>
        </p:blipFill>
        <p:spPr>
          <a:xfrm>
            <a:off x="9117723" y="144462"/>
            <a:ext cx="3044113" cy="1743317"/>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总结</a:t>
            </a:r>
            <a:br>
              <a:rPr lang="en-US" dirty="0">
                <a:solidFill>
                  <a:srgbClr val="0078D7"/>
                </a:solidFill>
              </a:rPr>
            </a:br>
            <a:endParaRPr lang="en-US" dirty="0">
              <a:solidFill>
                <a:srgbClr val="0078D7"/>
              </a:solidFill>
            </a:endParaRPr>
          </a:p>
        </p:txBody>
      </p:sp>
      <p:sp>
        <p:nvSpPr>
          <p:cNvPr id="12" name="Text Placeholder 1">
            <a:extLst>
              <a:ext uri="{FF2B5EF4-FFF2-40B4-BE49-F238E27FC236}">
                <a16:creationId xmlns:a16="http://schemas.microsoft.com/office/drawing/2014/main" id="{4122C9D5-1B3E-4188-A201-E7C2D4ADE315}"/>
              </a:ext>
            </a:extLst>
          </p:cNvPr>
          <p:cNvSpPr txBox="1">
            <a:spLocks/>
          </p:cNvSpPr>
          <p:nvPr/>
        </p:nvSpPr>
        <p:spPr>
          <a:xfrm>
            <a:off x="274637" y="1212850"/>
            <a:ext cx="12039599" cy="608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zh-CN" altLang="en-US" dirty="0">
                <a:solidFill>
                  <a:srgbClr val="505050"/>
                </a:solidFill>
              </a:rPr>
              <a:t>语音识别的序列建模</a:t>
            </a:r>
            <a:endParaRPr lang="en-US" altLang="zh-CN" dirty="0">
              <a:solidFill>
                <a:srgbClr val="505050"/>
              </a:solidFill>
            </a:endParaRPr>
          </a:p>
          <a:p>
            <a:pPr lvl="1">
              <a:lnSpc>
                <a:spcPct val="100000"/>
              </a:lnSpc>
              <a:defRPr/>
            </a:pPr>
            <a:r>
              <a:rPr lang="zh-CN" altLang="en-US" dirty="0">
                <a:solidFill>
                  <a:srgbClr val="505050"/>
                </a:solidFill>
              </a:rPr>
              <a:t>提出多说话人重叠语音识别的无词图鉴别性训练</a:t>
            </a:r>
            <a:endParaRPr lang="en-US" altLang="zh-CN" dirty="0">
              <a:solidFill>
                <a:srgbClr val="505050"/>
              </a:solidFill>
            </a:endParaRPr>
          </a:p>
          <a:p>
            <a:pPr lvl="2">
              <a:lnSpc>
                <a:spcPct val="100000"/>
              </a:lnSpc>
              <a:defRPr/>
            </a:pPr>
            <a:r>
              <a:rPr lang="zh-CN" altLang="en-US" dirty="0">
                <a:solidFill>
                  <a:srgbClr val="505050"/>
                </a:solidFill>
              </a:rPr>
              <a:t>在双人重叠英文电话语音识别中取得了</a:t>
            </a:r>
            <a:r>
              <a:rPr lang="en-US" altLang="zh-CN" b="1" dirty="0">
                <a:solidFill>
                  <a:srgbClr val="0078D7"/>
                </a:solidFill>
              </a:rPr>
              <a:t>8%</a:t>
            </a:r>
            <a:r>
              <a:rPr lang="zh-CN" altLang="en-US" dirty="0">
                <a:solidFill>
                  <a:srgbClr val="505050"/>
                </a:solidFill>
              </a:rPr>
              <a:t>的性能提升</a:t>
            </a:r>
            <a:endParaRPr lang="en-US" altLang="zh-CN" dirty="0">
              <a:solidFill>
                <a:srgbClr val="505050"/>
              </a:solidFill>
            </a:endParaRPr>
          </a:p>
          <a:p>
            <a:pPr lvl="1">
              <a:lnSpc>
                <a:spcPct val="100000"/>
              </a:lnSpc>
              <a:defRPr/>
            </a:pPr>
            <a:r>
              <a:rPr lang="zh-CN" altLang="en-US" dirty="0">
                <a:solidFill>
                  <a:srgbClr val="505050"/>
                </a:solidFill>
              </a:rPr>
              <a:t>提出关键词检测的无词图鉴别性训练</a:t>
            </a:r>
            <a:endParaRPr lang="en-US" altLang="zh-CN" dirty="0">
              <a:solidFill>
                <a:srgbClr val="505050"/>
              </a:solidFill>
            </a:endParaRPr>
          </a:p>
          <a:p>
            <a:pPr lvl="2">
              <a:lnSpc>
                <a:spcPct val="100000"/>
              </a:lnSpc>
              <a:defRPr/>
            </a:pPr>
            <a:r>
              <a:rPr lang="zh-CN" altLang="en-US" dirty="0">
                <a:solidFill>
                  <a:srgbClr val="505050"/>
                </a:solidFill>
              </a:rPr>
              <a:t>在关键词检测和语音唤醒任务上取得了</a:t>
            </a:r>
            <a:r>
              <a:rPr lang="en-US" altLang="zh-CN" b="1" dirty="0">
                <a:solidFill>
                  <a:srgbClr val="0078D7"/>
                </a:solidFill>
              </a:rPr>
              <a:t>17%</a:t>
            </a:r>
            <a:r>
              <a:rPr lang="zh-CN" altLang="en-US" dirty="0">
                <a:solidFill>
                  <a:srgbClr val="505050"/>
                </a:solidFill>
              </a:rPr>
              <a:t>的性能提升</a:t>
            </a:r>
            <a:endParaRPr lang="en-US" altLang="zh-CN" dirty="0">
              <a:solidFill>
                <a:srgbClr val="505050"/>
              </a:solidFill>
            </a:endParaRPr>
          </a:p>
          <a:p>
            <a:pPr lvl="2">
              <a:lnSpc>
                <a:spcPct val="100000"/>
              </a:lnSpc>
              <a:defRPr/>
            </a:pPr>
            <a:endParaRPr lang="en-US" altLang="zh-CN" dirty="0">
              <a:solidFill>
                <a:srgbClr val="505050"/>
              </a:solidFill>
            </a:endParaRPr>
          </a:p>
          <a:p>
            <a:pPr>
              <a:lnSpc>
                <a:spcPct val="100000"/>
              </a:lnSpc>
              <a:defRPr/>
            </a:pPr>
            <a:r>
              <a:rPr lang="zh-CN" altLang="en-US" dirty="0">
                <a:solidFill>
                  <a:srgbClr val="505050"/>
                </a:solidFill>
              </a:rPr>
              <a:t>语音识别的搜索解码</a:t>
            </a:r>
            <a:endParaRPr lang="en-US" altLang="zh-CN" dirty="0">
              <a:solidFill>
                <a:srgbClr val="505050"/>
              </a:solidFill>
            </a:endParaRPr>
          </a:p>
          <a:p>
            <a:pPr lvl="1">
              <a:lnSpc>
                <a:spcPct val="100000"/>
              </a:lnSpc>
              <a:defRPr/>
            </a:pPr>
            <a:r>
              <a:rPr lang="zh-CN" altLang="en-US" dirty="0">
                <a:solidFill>
                  <a:srgbClr val="505050"/>
                </a:solidFill>
              </a:rPr>
              <a:t>提出并行化的维特比解码算法，以提高计算速度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46</a:t>
            </a:r>
            <a:r>
              <a:rPr lang="zh-CN" altLang="en-US" b="1" dirty="0">
                <a:solidFill>
                  <a:srgbClr val="0078D7"/>
                </a:solidFill>
              </a:rPr>
              <a:t>倍</a:t>
            </a:r>
            <a:r>
              <a:rPr lang="zh-CN" altLang="en-US" dirty="0">
                <a:solidFill>
                  <a:srgbClr val="505050"/>
                </a:solidFill>
              </a:rPr>
              <a:t>的速度提升，并开源算法</a:t>
            </a:r>
            <a:endParaRPr lang="en-US" altLang="zh-CN" dirty="0">
              <a:solidFill>
                <a:srgbClr val="505050"/>
              </a:solidFill>
            </a:endParaRPr>
          </a:p>
          <a:p>
            <a:pPr lvl="1">
              <a:lnSpc>
                <a:spcPct val="100000"/>
              </a:lnSpc>
              <a:defRPr/>
            </a:pPr>
            <a:r>
              <a:rPr lang="zh-CN" altLang="en-US" dirty="0">
                <a:solidFill>
                  <a:srgbClr val="505050"/>
                </a:solidFill>
              </a:rPr>
              <a:t>提出标签同步的维特比解码算法，以降低计算复杂度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3-5</a:t>
            </a:r>
            <a:r>
              <a:rPr lang="zh-CN" altLang="en-US" b="1" dirty="0">
                <a:solidFill>
                  <a:srgbClr val="0078D7"/>
                </a:solidFill>
              </a:rPr>
              <a:t>倍</a:t>
            </a:r>
            <a:r>
              <a:rPr lang="zh-CN" altLang="en-US" dirty="0">
                <a:solidFill>
                  <a:srgbClr val="505050"/>
                </a:solidFill>
              </a:rPr>
              <a:t>的速度提升</a:t>
            </a:r>
            <a:endParaRPr lang="en-US" altLang="zh-CN" dirty="0">
              <a:solidFill>
                <a:srgbClr val="505050"/>
              </a:solidFill>
            </a:endParaRPr>
          </a:p>
          <a:p>
            <a:pPr lvl="2">
              <a:lnSpc>
                <a:spcPct val="100000"/>
              </a:lnSpc>
              <a:defRPr/>
            </a:pPr>
            <a:r>
              <a:rPr lang="en-US" altLang="zh-CN" dirty="0">
                <a:solidFill>
                  <a:srgbClr val="505050"/>
                </a:solidFill>
              </a:rPr>
              <a:t>LSD</a:t>
            </a:r>
            <a:r>
              <a:rPr lang="zh-CN" altLang="en-US" dirty="0">
                <a:solidFill>
                  <a:srgbClr val="505050"/>
                </a:solidFill>
              </a:rPr>
              <a:t>音素词图可拓展到关键词检测，置信度，端到端语音识别中</a:t>
            </a:r>
            <a:endParaRPr lang="en-US" altLang="zh-CN" dirty="0">
              <a:solidFill>
                <a:srgbClr val="505050"/>
              </a:solidFill>
            </a:endParaRPr>
          </a:p>
          <a:p>
            <a:pPr marL="0" indent="0">
              <a:lnSpc>
                <a:spcPct val="100000"/>
              </a:lnSpc>
              <a:buNone/>
              <a:defRPr/>
            </a:pPr>
            <a:endParaRPr lang="en-US" sz="3000" dirty="0">
              <a:solidFill>
                <a:srgbClr val="505050"/>
              </a:solidFill>
            </a:endParaRPr>
          </a:p>
        </p:txBody>
      </p:sp>
    </p:spTree>
    <p:extLst>
      <p:ext uri="{BB962C8B-B14F-4D97-AF65-F5344CB8AC3E}">
        <p14:creationId xmlns:p14="http://schemas.microsoft.com/office/powerpoint/2010/main" val="216326671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005796"/>
            <a:ext cx="12436475" cy="579318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en-US" altLang="zh-CN" sz="1500" b="1" dirty="0">
                <a:solidFill>
                  <a:srgbClr val="0078D7"/>
                </a:solidFill>
                <a:latin typeface="Arial" panose="020B0604020202020204" pitchFamily="34" charset="0"/>
                <a:ea typeface="Helvetica Neue"/>
              </a:rPr>
              <a:t>Transaction:</a:t>
            </a:r>
            <a:endParaRPr lang="en-US" altLang="zh-CN" sz="1500" b="1"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Yanmin Qian, Kai Yu, Sequence Discriminative Training for Deep Learning based Acoustic Keyword Spotting, 2018, accepted by Speech Communication.</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en-US" sz="1400" b="1" dirty="0">
                <a:solidFill>
                  <a:srgbClr val="333333"/>
                </a:solidFill>
                <a:latin typeface="Arial" panose="020B0604020202020204" pitchFamily="34" charset="0"/>
                <a:ea typeface="Helvetica Neue"/>
              </a:rPr>
              <a:t>陈哲怀</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郑文露</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游永彬</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钱彦旻</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俞凯</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标签同步解码算法及其在语音识别中的应用</a:t>
            </a:r>
            <a:r>
              <a:rPr lang="en-US" altLang="zh-CN" sz="1400" dirty="0">
                <a:solidFill>
                  <a:srgbClr val="333333"/>
                </a:solidFill>
                <a:latin typeface="Arial" panose="020B0604020202020204" pitchFamily="34" charset="0"/>
                <a:ea typeface="Helvetica Neue"/>
              </a:rPr>
              <a:t>[J]. </a:t>
            </a:r>
            <a:r>
              <a:rPr lang="zh-CN" altLang="en-US" sz="1400" dirty="0">
                <a:solidFill>
                  <a:srgbClr val="333333"/>
                </a:solidFill>
                <a:latin typeface="Arial" panose="020B0604020202020204" pitchFamily="34" charset="0"/>
                <a:ea typeface="Helvetica Neue"/>
              </a:rPr>
              <a:t>计算机学报</a:t>
            </a:r>
            <a:r>
              <a:rPr lang="en-US" altLang="zh-CN" sz="1400" dirty="0">
                <a:solidFill>
                  <a:srgbClr val="333333"/>
                </a:solidFill>
                <a:latin typeface="Arial" panose="020B0604020202020204" pitchFamily="34" charset="0"/>
                <a:ea typeface="Helvetica Neue"/>
              </a:rPr>
              <a:t>, 2019.</a:t>
            </a:r>
          </a:p>
          <a:p>
            <a:pPr marL="342900" indent="-342900" defTabSz="914400" eaLnBrk="0" fontAlgn="base" hangingPunct="0">
              <a:lnSpc>
                <a:spcPct val="120000"/>
              </a:lnSpc>
              <a:spcBef>
                <a:spcPct val="0"/>
              </a:spcBef>
              <a:spcAft>
                <a:spcPct val="0"/>
              </a:spcAft>
              <a:buFont typeface="+mj-lt"/>
              <a:buAutoNum type="arabicPeriod"/>
            </a:pP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zh-CN" sz="1500" b="1" i="0" u="none" strike="noStrike" cap="none" normalizeH="0" baseline="0" dirty="0">
                <a:ln>
                  <a:noFill/>
                </a:ln>
                <a:solidFill>
                  <a:srgbClr val="0078D7"/>
                </a:solidFill>
                <a:effectLst/>
                <a:latin typeface="Arial" panose="020B0604020202020204" pitchFamily="34" charset="0"/>
                <a:ea typeface="Helvetica Neue"/>
              </a:rPr>
              <a:t>Conference:</a:t>
            </a: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a:solidFill>
                  <a:srgbClr val="333333"/>
                </a:solidFill>
                <a:latin typeface="Arial" panose="020B0604020202020204" pitchFamily="34" charset="0"/>
              </a:rPr>
              <a:t>Mahaveer Jain, </a:t>
            </a:r>
            <a:r>
              <a:rPr lang="en-US" altLang="zh-CN" sz="1400" dirty="0" err="1">
                <a:solidFill>
                  <a:srgbClr val="333333"/>
                </a:solidFill>
                <a:latin typeface="Arial" panose="020B0604020202020204" pitchFamily="34" charset="0"/>
              </a:rPr>
              <a:t>Yongqiang</a:t>
            </a:r>
            <a:r>
              <a:rPr lang="en-US" altLang="zh-CN" sz="1400" dirty="0">
                <a:solidFill>
                  <a:srgbClr val="333333"/>
                </a:solidFill>
                <a:latin typeface="Arial" panose="020B0604020202020204" pitchFamily="34" charset="0"/>
              </a:rPr>
              <a:t> Wang, Michael Seltzer, Christian </a:t>
            </a:r>
            <a:r>
              <a:rPr lang="en-US" altLang="zh-CN" sz="1400" dirty="0" err="1">
                <a:solidFill>
                  <a:srgbClr val="333333"/>
                </a:solidFill>
                <a:latin typeface="Arial" panose="020B0604020202020204" pitchFamily="34" charset="0"/>
              </a:rPr>
              <a:t>Fuegen</a:t>
            </a:r>
            <a:r>
              <a:rPr lang="en-US" altLang="zh-CN" sz="1400" dirty="0">
                <a:solidFill>
                  <a:srgbClr val="333333"/>
                </a:solidFill>
                <a:latin typeface="Arial" panose="020B0604020202020204" pitchFamily="34" charset="0"/>
              </a:rPr>
              <a:t>, End-to-end Contextual </a:t>
            </a:r>
            <a:r>
              <a:rPr lang="en-US" altLang="zh-CN" sz="1400" dirty="0" err="1">
                <a:solidFill>
                  <a:srgbClr val="333333"/>
                </a:solidFill>
                <a:latin typeface="Arial" panose="020B0604020202020204" pitchFamily="34" charset="0"/>
              </a:rPr>
              <a:t>Spebech</a:t>
            </a:r>
            <a:r>
              <a:rPr lang="en-US" altLang="zh-CN" sz="1400" dirty="0">
                <a:solidFill>
                  <a:srgbClr val="333333"/>
                </a:solidFill>
                <a:latin typeface="Arial" panose="020B0604020202020204" pitchFamily="34" charset="0"/>
              </a:rPr>
              <a:t> Recognition using Class Language Models and a Token Passing Decoder, IEEE International Conference on Acoustics, Speech and Signal Processing (ICASSP), Brighton, UK, 2019.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Justin Luitjens, Hainan Xu, Yiming Wang, Daniel Povey, Sanjeev Khudanpur, A GPU-based WFST Decoder with Exact Lattice Generation, accepted by 19th Annual Conference of the International Speech Communication Association, 2018. </a:t>
            </a:r>
            <a:r>
              <a:rPr kumimoji="0" lang="zh-CN" altLang="zh-CN" sz="1400" b="1" i="0" u="none" strike="noStrike" cap="none" normalizeH="0" baseline="0" dirty="0">
                <a:ln>
                  <a:noFill/>
                </a:ln>
                <a:solidFill>
                  <a:srgbClr val="0078D7"/>
                </a:solidFill>
                <a:effectLst/>
                <a:latin typeface="Arial" panose="020B0604020202020204" pitchFamily="34" charset="0"/>
                <a:ea typeface="Helvetica Neue"/>
              </a:rPr>
              <a:t>[Best Paper Nomination]</a:t>
            </a:r>
            <a:r>
              <a:rPr kumimoji="0" lang="zh-CN" altLang="zh-CN" sz="1400" b="0" i="0" u="none" strike="noStrike" cap="none" normalizeH="0" baseline="0" dirty="0">
                <a:ln>
                  <a:noFill/>
                </a:ln>
                <a:solidFill>
                  <a:srgbClr val="0078D7"/>
                </a:solidFill>
                <a:effectLst/>
                <a:latin typeface="Arial" panose="020B0604020202020204" pitchFamily="34" charset="0"/>
                <a:ea typeface="Helvetica Neue"/>
              </a:rPr>
              <a:t> </a:t>
            </a:r>
            <a:endParaRPr kumimoji="0" lang="en-US" altLang="zh-CN" sz="1400" b="0" i="0" u="none" strike="noStrike" cap="none" normalizeH="0" baseline="0" dirty="0">
              <a:ln>
                <a:noFill/>
              </a:ln>
              <a:solidFill>
                <a:srgbClr val="0078D7"/>
              </a:solidFill>
              <a:effectLst/>
              <a:latin typeface="Arial" panose="020B0604020202020204" pitchFamily="34" charset="0"/>
              <a:ea typeface="Helvetica Neue"/>
            </a:endParaRP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rPr>
              <a:t>Zhehuai Chen</a:t>
            </a:r>
            <a:r>
              <a:rPr lang="en-US" altLang="zh-CN" sz="1400" dirty="0">
                <a:solidFill>
                  <a:srgbClr val="333333"/>
                </a:solidFill>
                <a:latin typeface="Arial" panose="020B0604020202020204" pitchFamily="34" charset="0"/>
              </a:rPr>
              <a:t>, Linguistic Search Optimization for Deep Learning Based LVCSR, in Doctoral Consortium, 19th Annual Conference of International Speech Communication Association (</a:t>
            </a:r>
            <a:r>
              <a:rPr lang="en-US" altLang="zh-CN" sz="1400" dirty="0" err="1">
                <a:solidFill>
                  <a:srgbClr val="333333"/>
                </a:solidFill>
                <a:latin typeface="Arial" panose="020B0604020202020204" pitchFamily="34" charset="0"/>
              </a:rPr>
              <a:t>InterSpeech</a:t>
            </a:r>
            <a:r>
              <a:rPr lang="en-US" altLang="zh-CN" sz="1400" dirty="0">
                <a:solidFill>
                  <a:srgbClr val="333333"/>
                </a:solidFill>
                <a:latin typeface="Arial" panose="020B0604020202020204" pitchFamily="34" charset="0"/>
              </a:rPr>
              <a:t>), 2018.</a:t>
            </a:r>
            <a:endParaRPr lang="zh-CN" altLang="zh-CN" sz="1400" dirty="0">
              <a:solidFill>
                <a:srgbClr val="333333"/>
              </a:solidFill>
              <a:latin typeface="Arial" panose="020B0604020202020204" pitchFamily="34" charset="0"/>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p:txBody>
      </p:sp>
    </p:spTree>
    <p:extLst>
      <p:ext uri="{BB962C8B-B14F-4D97-AF65-F5344CB8AC3E}">
        <p14:creationId xmlns:p14="http://schemas.microsoft.com/office/powerpoint/2010/main" val="28354428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1" y="1267923"/>
            <a:ext cx="12436475" cy="16197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marL="342900" indent="-342900" defTabSz="914400" eaLnBrk="0" fontAlgn="base" hangingPunct="0">
              <a:lnSpc>
                <a:spcPct val="120000"/>
              </a:lnSpc>
              <a:spcBef>
                <a:spcPct val="0"/>
              </a:spcBef>
              <a:spcAft>
                <a:spcPct val="0"/>
              </a:spcAft>
              <a:buFont typeface="+mj-lt"/>
              <a:buAutoNum type="arabicPeriod" startAt="11"/>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and Kai Yu, An Investigation of Implementation and Performance Analysis of DNN Based Speech Synthesis System. 12th IEEE International Conference on Signal Processing(ICSP), Hangzhou, 2014: 577-582.</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Title 3">
            <a:extLst>
              <a:ext uri="{FF2B5EF4-FFF2-40B4-BE49-F238E27FC236}">
                <a16:creationId xmlns:a16="http://schemas.microsoft.com/office/drawing/2014/main" id="{9141D6D3-6EC1-4AB8-9376-0CBA8BDA2F06}"/>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8" name="Title 3">
            <a:extLst>
              <a:ext uri="{FF2B5EF4-FFF2-40B4-BE49-F238E27FC236}">
                <a16:creationId xmlns:a16="http://schemas.microsoft.com/office/drawing/2014/main" id="{E7DE735C-20C8-4949-9FE0-5A1829060B0B}"/>
              </a:ext>
            </a:extLst>
          </p:cNvPr>
          <p:cNvSpPr txBox="1">
            <a:spLocks/>
          </p:cNvSpPr>
          <p:nvPr/>
        </p:nvSpPr>
        <p:spPr>
          <a:xfrm>
            <a:off x="274639" y="311032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其他文章</a:t>
            </a:r>
          </a:p>
        </p:txBody>
      </p:sp>
      <p:sp>
        <p:nvSpPr>
          <p:cNvPr id="9" name="Rectangle 1">
            <a:extLst>
              <a:ext uri="{FF2B5EF4-FFF2-40B4-BE49-F238E27FC236}">
                <a16:creationId xmlns:a16="http://schemas.microsoft.com/office/drawing/2014/main" id="{0F80A3CE-906B-411B-BD44-D841586EC0A3}"/>
              </a:ext>
            </a:extLst>
          </p:cNvPr>
          <p:cNvSpPr>
            <a:spLocks noChangeArrowheads="1"/>
          </p:cNvSpPr>
          <p:nvPr/>
        </p:nvSpPr>
        <p:spPr bwMode="auto">
          <a:xfrm>
            <a:off x="-2" y="4103659"/>
            <a:ext cx="12436475" cy="21368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Mingkun Huang, </a:t>
            </a:r>
            <a:r>
              <a:rPr lang="en-US" altLang="zh-CN" sz="1400" dirty="0" err="1">
                <a:solidFill>
                  <a:srgbClr val="333333"/>
                </a:solidFill>
                <a:latin typeface="Arial" panose="020B0604020202020204" pitchFamily="34" charset="0"/>
                <a:ea typeface="Helvetica Neue"/>
              </a:rPr>
              <a:t>Yongbin</a:t>
            </a:r>
            <a:r>
              <a:rPr lang="en-US" altLang="zh-CN" sz="1400" dirty="0">
                <a:solidFill>
                  <a:srgbClr val="333333"/>
                </a:solidFill>
                <a:latin typeface="Arial" panose="020B0604020202020204" pitchFamily="34" charset="0"/>
                <a:ea typeface="Helvetica Neue"/>
              </a:rPr>
              <a:t> You,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Kai Yu. Knowledge Distillation for Sequence Model, 19th Annual Conference of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2018.</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Yue Wu, </a:t>
            </a:r>
            <a:r>
              <a:rPr lang="en-US" altLang="zh-CN" sz="1400" dirty="0" err="1">
                <a:solidFill>
                  <a:srgbClr val="333333"/>
                </a:solidFill>
                <a:latin typeface="Arial" panose="020B0604020202020204" pitchFamily="34" charset="0"/>
                <a:ea typeface="Helvetica Neue"/>
              </a:rPr>
              <a:t>Tianxing</a:t>
            </a:r>
            <a:r>
              <a:rPr lang="en-US" altLang="zh-CN" sz="1400" dirty="0">
                <a:solidFill>
                  <a:srgbClr val="333333"/>
                </a:solidFill>
                <a:latin typeface="Arial" panose="020B0604020202020204" pitchFamily="34" charset="0"/>
                <a:ea typeface="Helvetica Neue"/>
              </a:rPr>
              <a:t> He,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and Kai Yu. Multi-view LSTM Language Model with Word-synchronized Auxiliary Feature for LVCSR, CCL, 2017.</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Da Zheng,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Yue Wu, Kai Yu, Directed Automatic Speech Transcription Error Correction Using Bidirectional LSTM. International Symposium on Chinese Spoken Language Processing (ISCSLP), Tianjin, China, 2016.</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Bo Chen,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Jiachen</a:t>
            </a:r>
            <a:r>
              <a:rPr lang="en-US" altLang="zh-CN" sz="1400" dirty="0">
                <a:solidFill>
                  <a:srgbClr val="333333"/>
                </a:solidFill>
                <a:latin typeface="Arial" panose="020B0604020202020204" pitchFamily="34" charset="0"/>
                <a:ea typeface="Helvetica Neue"/>
              </a:rPr>
              <a:t> Xu, Kai Yu. An Investigation of Context Clustering for Statistical Speech Synthesis with Deep Neural Network. 16th Annual Conference of the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Dresden, Germany, 2015.</a:t>
            </a: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75479"/>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pc="http://schemas.microsoft.com/office/infopath/2007/PartnerControls" xmlns:xsi="http://www.w3.org/2001/XMLSchema-instance">
  <documentManagement>
    <LastSharedByUser xmlns="9a10a4b0-44e1-4b3e-a645-17af7e82b6df">kakuzel@microsoft.com</LastSharedByUser>
    <LastSharedByTime xmlns="9a10a4b0-44e1-4b3e-a645-17af7e82b6df">2016-09-23T00:04:43+00:00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Executive Document" ma:contentTypeID="0x010100A8E1759472AD1A4399D4CDF99526312E00319E52E5EF6C24469BF9B57573A93A94" ma:contentTypeVersion="5" ma:contentTypeDescription="" ma:contentTypeScope="" ma:versionID="f722868e62694bfb09b9d6519a8d3cee">
  <xsd:schema xmlns:xsd="http://www.w3.org/2001/XMLSchema" xmlns:xs="http://www.w3.org/2001/XMLSchema" xmlns:p="http://schemas.microsoft.com/office/2006/metadata/properties" xmlns:ns3="9a10a4b0-44e1-4b3e-a645-17af7e82b6df" targetNamespace="http://schemas.microsoft.com/office/2006/metadata/properties" ma:root="true" ma:fieldsID="3def0e91723dfc415168f0344b8be1a7" ns3:_="">
    <xsd:import namespace="9a10a4b0-44e1-4b3e-a645-17af7e82b6df"/>
    <xsd:element name="properties">
      <xsd:complexType>
        <xsd:sequence>
          <xsd:element name="documentManagement">
            <xsd:complexType>
              <xsd:all>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10a4b0-44e1-4b3e-a645-17af7e82b6df" elementFormDefault="qualified">
    <xsd:import namespace="http://schemas.microsoft.com/office/2006/documentManagement/types"/>
    <xsd:import namespace="http://schemas.microsoft.com/office/infopath/2007/PartnerControls"/>
    <xsd:element name="LastSharedByUser" ma:index="9" nillable="true" ma:displayName="Last Shared By User" ma:description="" ma:internalName="LastSharedByUser"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9a10a4b0-44e1-4b3e-a645-17af7e82b6df"/>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64EDF6A-D35A-4965-BB69-04844CCF2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10a4b0-44e1-4b3e-a645-17af7e82b6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22193</TotalTime>
  <Words>10930</Words>
  <Application>Microsoft Office PowerPoint</Application>
  <PresentationFormat>自定义</PresentationFormat>
  <Paragraphs>1539</Paragraphs>
  <Slides>128</Slides>
  <Notes>96</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128</vt:i4>
      </vt:variant>
    </vt:vector>
  </HeadingPairs>
  <TitlesOfParts>
    <vt:vector size="136" baseType="lpstr">
      <vt:lpstr>等线</vt:lpstr>
      <vt:lpstr>Arial</vt:lpstr>
      <vt:lpstr>Consolas</vt:lpstr>
      <vt:lpstr>Segoe UI</vt:lpstr>
      <vt:lpstr>Segoe UI Light</vt:lpstr>
      <vt:lpstr>Verdana</vt:lpstr>
      <vt:lpstr>Wingdings</vt:lpstr>
      <vt:lpstr>5-50002_Ignite_Breakout_Template</vt:lpstr>
      <vt:lpstr>语音识别深度序列建模及解码 </vt:lpstr>
      <vt:lpstr>自动语音识别</vt:lpstr>
      <vt:lpstr>自动语音识别</vt:lpstr>
      <vt:lpstr>提纲</vt:lpstr>
      <vt:lpstr>提纲</vt:lpstr>
      <vt:lpstr>语音识别任务</vt:lpstr>
      <vt:lpstr>语音识别任务</vt:lpstr>
      <vt:lpstr>基于统计的语音识别框架</vt:lpstr>
      <vt:lpstr>语音识别中的隐马尔科夫模型</vt:lpstr>
      <vt:lpstr>基于深度学习的语音识别</vt:lpstr>
      <vt:lpstr>语音识别的序列建模</vt:lpstr>
      <vt:lpstr>框架一：序列鉴别性训练</vt:lpstr>
      <vt:lpstr>框架一：序列鉴别性训练</vt:lpstr>
      <vt:lpstr>框架一：序列鉴别性训练</vt:lpstr>
      <vt:lpstr>框架二：鉴别式序列模型</vt:lpstr>
      <vt:lpstr>提纲</vt:lpstr>
      <vt:lpstr>语音识别中的搜索解码</vt:lpstr>
      <vt:lpstr>语音识别中的搜索解码</vt:lpstr>
      <vt:lpstr>基线解码算法</vt:lpstr>
      <vt:lpstr>基线解码算法</vt:lpstr>
      <vt:lpstr>基线解码算法</vt:lpstr>
      <vt:lpstr>搜索解码研究</vt:lpstr>
      <vt:lpstr>提纲</vt:lpstr>
      <vt:lpstr>序列鉴别性训练</vt:lpstr>
      <vt:lpstr>无词图鉴别性训练</vt:lpstr>
      <vt:lpstr>无词图鉴别性训练的实现</vt:lpstr>
      <vt:lpstr>多说话人重叠语音信号识别</vt:lpstr>
      <vt:lpstr>PowerPoint 演示文稿</vt:lpstr>
      <vt:lpstr>排列不变性训练 （ Permutation Invariant Training , PIT）</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实验结果</vt:lpstr>
      <vt:lpstr>系统介绍</vt:lpstr>
      <vt:lpstr>实验结果</vt:lpstr>
      <vt:lpstr>例子（ 50小时 女声-女声）</vt:lpstr>
      <vt:lpstr>PowerPoint 演示文稿</vt:lpstr>
      <vt:lpstr>提纲</vt:lpstr>
      <vt:lpstr>语音识别中的搜索解码</vt:lpstr>
      <vt:lpstr>加速思路</vt:lpstr>
      <vt:lpstr>加速思路</vt:lpstr>
      <vt:lpstr>基线解码算法</vt:lpstr>
      <vt:lpstr>基线解码算法</vt:lpstr>
      <vt:lpstr>语音识别中的GPU应用</vt:lpstr>
      <vt:lpstr>本工作的不同之处</vt:lpstr>
      <vt:lpstr>框架介绍</vt:lpstr>
      <vt:lpstr>框架介绍</vt:lpstr>
      <vt:lpstr>框架介绍</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问题3: 词图处理</vt:lpstr>
      <vt:lpstr>实验结果</vt:lpstr>
      <vt:lpstr>实验结果</vt:lpstr>
      <vt:lpstr>实验结果</vt:lpstr>
      <vt:lpstr>实验结果</vt:lpstr>
      <vt:lpstr>实验结果</vt:lpstr>
      <vt:lpstr>提纲</vt:lpstr>
      <vt:lpstr>基于深度学习的语音识别</vt:lpstr>
      <vt:lpstr>连接时序分类模型（CTC）</vt:lpstr>
      <vt:lpstr>基于HMM与CTC的声学模型比较</vt:lpstr>
      <vt:lpstr>由逐帧同步到标签同步</vt:lpstr>
      <vt:lpstr>由逐帧同步到标签同步</vt:lpstr>
      <vt:lpstr>由逐帧同步到标签同步</vt:lpstr>
      <vt:lpstr>由逐帧同步到标签同步</vt:lpstr>
      <vt:lpstr>复杂度变化分析</vt:lpstr>
      <vt:lpstr>实验结果</vt:lpstr>
      <vt:lpstr>实验结果</vt:lpstr>
      <vt:lpstr>实验结果</vt:lpstr>
      <vt:lpstr>CTC音素词图 – 一种紧致的声学表示</vt:lpstr>
      <vt:lpstr>CTC音素词图 – 一种紧致的声学表示</vt:lpstr>
      <vt:lpstr>CTC音素词图的扩展应用</vt:lpstr>
      <vt:lpstr>例子：关键词检测</vt:lpstr>
      <vt:lpstr>总结 </vt:lpstr>
      <vt:lpstr>第一作者文章（13篇）</vt:lpstr>
      <vt:lpstr>第一作者文章（13篇）</vt:lpstr>
      <vt:lpstr>专利</vt:lpstr>
      <vt:lpstr>Appendix</vt:lpstr>
      <vt:lpstr>PIT</vt:lpstr>
      <vt:lpstr>Permutation Invariant Training for ASR</vt:lpstr>
      <vt:lpstr>Permutation Invariant Training for ASR</vt:lpstr>
      <vt:lpstr>Our solution</vt:lpstr>
      <vt:lpstr>PIT + Transfer Learning</vt:lpstr>
      <vt:lpstr>PIT + Transfer Learning</vt:lpstr>
      <vt:lpstr>Acoustics - Transfer Learning x Joint Training</vt:lpstr>
      <vt:lpstr>Our solution</vt:lpstr>
      <vt:lpstr>实验结果</vt:lpstr>
      <vt:lpstr>PSD</vt:lpstr>
      <vt:lpstr>端到端的语音识别</vt:lpstr>
      <vt:lpstr>PowerPoint 演示文稿</vt:lpstr>
      <vt:lpstr>PowerPoint 演示文稿</vt:lpstr>
      <vt:lpstr>PowerPoint 演示文稿</vt:lpstr>
      <vt:lpstr>Other PSD</vt:lpstr>
      <vt:lpstr>PowerPoint 演示文稿</vt:lpstr>
      <vt:lpstr>GPU details</vt:lpstr>
      <vt:lpstr>本工作的不同之处</vt:lpstr>
      <vt:lpstr>本工作的不同之处</vt:lpstr>
      <vt:lpstr>问题1: 令牌合并</vt:lpstr>
      <vt:lpstr>Procedure of WFST decoding</vt:lpstr>
      <vt:lpstr>Lattice processing</vt:lpstr>
      <vt:lpstr>Speed and memory optimization</vt:lpstr>
      <vt:lpstr>Speed and memory optimization</vt:lpstr>
      <vt:lpstr>Speed and memory optimization</vt:lpstr>
      <vt:lpstr>实验结果</vt:lpstr>
      <vt:lpstr>实验结果</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chenzhehuai</dc:creator>
  <cp:keywords>Microsoft Ignite 2016</cp:keywords>
  <dc:description>Template: Mitchell Derrey, Silverfox Productions_x000d_
Formatting: _x000d_
Audience Type:</dc:description>
  <cp:lastModifiedBy>chenzhehuai</cp:lastModifiedBy>
  <cp:revision>1278</cp:revision>
  <cp:lastPrinted>2016-09-21T18:31:15Z</cp:lastPrinted>
  <dcterms:created xsi:type="dcterms:W3CDTF">2016-08-31T20:57:43Z</dcterms:created>
  <dcterms:modified xsi:type="dcterms:W3CDTF">2019-03-15T02:23:04Z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0x010100A8E1759472AD1A4399D4CDF99526312E00319E52E5EF6C24469BF9B57573A93A94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SharedWithUsers">
    <vt:lpwstr>329;#Xuedong Huang (XD)</vt:lpwstr>
  </property>
</Properties>
</file>